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sldIdLst>
    <p:sldId id="256" r:id="rId5"/>
    <p:sldId id="261" r:id="rId6"/>
    <p:sldId id="262" r:id="rId7"/>
    <p:sldId id="263" r:id="rId8"/>
    <p:sldId id="272" r:id="rId9"/>
    <p:sldId id="333" r:id="rId10"/>
    <p:sldId id="332" r:id="rId11"/>
    <p:sldId id="264" r:id="rId12"/>
    <p:sldId id="321" r:id="rId13"/>
    <p:sldId id="284" r:id="rId14"/>
    <p:sldId id="285" r:id="rId15"/>
    <p:sldId id="273" r:id="rId16"/>
    <p:sldId id="290" r:id="rId17"/>
    <p:sldId id="287" r:id="rId18"/>
    <p:sldId id="289" r:id="rId19"/>
    <p:sldId id="266" r:id="rId20"/>
    <p:sldId id="274" r:id="rId21"/>
    <p:sldId id="302" r:id="rId22"/>
    <p:sldId id="313" r:id="rId23"/>
    <p:sldId id="314" r:id="rId24"/>
    <p:sldId id="315" r:id="rId25"/>
    <p:sldId id="316" r:id="rId26"/>
    <p:sldId id="334" r:id="rId27"/>
    <p:sldId id="317" r:id="rId28"/>
    <p:sldId id="318" r:id="rId29"/>
    <p:sldId id="267" r:id="rId30"/>
    <p:sldId id="309" r:id="rId31"/>
    <p:sldId id="293" r:id="rId32"/>
    <p:sldId id="324" r:id="rId33"/>
    <p:sldId id="278" r:id="rId34"/>
    <p:sldId id="325" r:id="rId35"/>
    <p:sldId id="326" r:id="rId36"/>
    <p:sldId id="328" r:id="rId37"/>
    <p:sldId id="327" r:id="rId38"/>
    <p:sldId id="329" r:id="rId39"/>
    <p:sldId id="330" r:id="rId40"/>
    <p:sldId id="331" r:id="rId41"/>
    <p:sldId id="335" r:id="rId42"/>
    <p:sldId id="279" r:id="rId43"/>
    <p:sldId id="294" r:id="rId44"/>
    <p:sldId id="295" r:id="rId45"/>
    <p:sldId id="280" r:id="rId46"/>
    <p:sldId id="323" r:id="rId47"/>
    <p:sldId id="296" r:id="rId48"/>
    <p:sldId id="310" r:id="rId49"/>
    <p:sldId id="304" r:id="rId50"/>
    <p:sldId id="268" r:id="rId51"/>
    <p:sldId id="283" r:id="rId52"/>
    <p:sldId id="282" r:id="rId53"/>
    <p:sldId id="281" r:id="rId54"/>
    <p:sldId id="275" r:id="rId55"/>
    <p:sldId id="311" r:id="rId56"/>
    <p:sldId id="312" r:id="rId57"/>
    <p:sldId id="271" r:id="rId58"/>
    <p:sldId id="292" r:id="rId59"/>
    <p:sldId id="269" r:id="rId60"/>
    <p:sldId id="299" r:id="rId61"/>
    <p:sldId id="322" r:id="rId62"/>
    <p:sldId id="301" r:id="rId63"/>
    <p:sldId id="307" r:id="rId64"/>
    <p:sldId id="306" r:id="rId65"/>
    <p:sldId id="298" r:id="rId66"/>
    <p:sldId id="308" r:id="rId67"/>
    <p:sldId id="265" r:id="rId68"/>
    <p:sldId id="305" r:id="rId69"/>
    <p:sldId id="300" r:id="rId70"/>
    <p:sldId id="291" r:id="rId71"/>
    <p:sldId id="270" r:id="rId72"/>
    <p:sldId id="286" r:id="rId73"/>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95" autoAdjust="0"/>
    <p:restoredTop sz="94630" autoAdjust="0"/>
  </p:normalViewPr>
  <p:slideViewPr>
    <p:cSldViewPr>
      <p:cViewPr>
        <p:scale>
          <a:sx n="33" d="100"/>
          <a:sy n="33" d="100"/>
        </p:scale>
        <p:origin x="-672" y="-90"/>
      </p:cViewPr>
      <p:guideLst>
        <p:guide orient="horz" pos="4320"/>
        <p:guide pos="7680"/>
      </p:guideLst>
    </p:cSldViewPr>
  </p:slideViewPr>
  <p:outlineViewPr>
    <p:cViewPr>
      <p:scale>
        <a:sx n="33" d="100"/>
        <a:sy n="33" d="100"/>
      </p:scale>
      <p:origin x="48" y="8214"/>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slide" Target="slides/slide59.xml"/><Relationship Id="rId68" Type="http://schemas.openxmlformats.org/officeDocument/2006/relationships/slide" Target="slides/slide64.xml"/><Relationship Id="rId76" Type="http://schemas.openxmlformats.org/officeDocument/2006/relationships/theme" Target="theme/theme1.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slideMaster" Target="slideMasters/slideMaster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slide" Target="slides/slide62.xml"/><Relationship Id="rId7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9.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hyperlink" Target="http://stackoverflow.com/questions/tagged/spring-cloud" TargetMode="Externa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hyperlink" Target="http://blog.netgloo.com/2014/10/27/using-mysql-in-spring-boot-via-spring-data-jpa-and-hibernate/" TargetMode="External"/></Relationships>
</file>

<file path=ppt/slides/_rels/slide31.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11.png"/><Relationship Id="rId1" Type="http://schemas.openxmlformats.org/officeDocument/2006/relationships/slideLayout" Target="../slideLayouts/slideLayout4.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3" Type="http://schemas.openxmlformats.org/officeDocument/2006/relationships/hyperlink" Target="https://docs.docker.com/engine/understanding-docker/" TargetMode="External"/><Relationship Id="rId2" Type="http://schemas.openxmlformats.org/officeDocument/2006/relationships/image" Target="../media/image11.pn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4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45.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46.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8.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dirty="0"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a:t>
            </a:r>
            <a:r>
              <a:rPr lang="it-IT" sz="2800" dirty="0" smtClean="0"/>
              <a:t>the </a:t>
            </a:r>
            <a:r>
              <a:rPr lang="it-IT" sz="2800" dirty="0" err="1" smtClean="0"/>
              <a:t>distribution</a:t>
            </a:r>
            <a:r>
              <a:rPr lang="it-IT" sz="2800" dirty="0" smtClean="0"/>
              <a:t> ok the </a:t>
            </a:r>
            <a:r>
              <a:rPr lang="it-IT" sz="2800" dirty="0" err="1" smtClean="0"/>
              <a:t>professional</a:t>
            </a:r>
            <a:r>
              <a:rPr lang="it-IT" sz="2800" dirty="0" smtClean="0"/>
              <a:t> </a:t>
            </a:r>
            <a:r>
              <a:rPr lang="it-IT" sz="2800" dirty="0" err="1" smtClean="0"/>
              <a:t>skills</a:t>
            </a:r>
            <a:r>
              <a:rPr lang="it-IT" sz="2800" dirty="0" smtClean="0"/>
              <a:t> (</a:t>
            </a:r>
            <a:r>
              <a:rPr lang="it-IT" sz="2800" dirty="0" err="1" smtClean="0"/>
              <a:t>avoiding</a:t>
            </a:r>
            <a:r>
              <a:rPr lang="it-IT" sz="2800" dirty="0" smtClean="0"/>
              <a:t> </a:t>
            </a:r>
            <a:r>
              <a:rPr lang="it-IT" sz="2800" dirty="0" smtClean="0"/>
              <a:t>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eaLnBrk="1" hangingPunct="1"/>
            <a:r>
              <a:rPr lang="it-IT" sz="2800" dirty="0"/>
              <a:t>Small feature teams </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err="1"/>
              <a:t>Requirements</a:t>
            </a:r>
            <a:r>
              <a:rPr lang="it-IT" sz="5400" dirty="0"/>
              <a:t> </a:t>
            </a:r>
            <a:r>
              <a:rPr lang="it-IT" sz="5400" dirty="0" err="1"/>
              <a:t>fullfilment</a:t>
            </a:r>
            <a:r>
              <a:rPr lang="it-IT" sz="5400" dirty="0"/>
              <a:t>: </a:t>
            </a:r>
            <a:r>
              <a:rPr lang="it-IT" sz="5400" dirty="0" err="1"/>
              <a:t>Microservices</a:t>
            </a:r>
            <a:r>
              <a:rPr lang="it-IT" sz="5400" dirty="0"/>
              <a:t> Design Pattern</a:t>
            </a:r>
          </a:p>
        </p:txBody>
      </p:sp>
      <p:sp>
        <p:nvSpPr>
          <p:cNvPr id="8195" name="Rectangle 2"/>
          <p:cNvSpPr>
            <a:spLocks noGrp="1" noChangeArrowheads="1"/>
          </p:cNvSpPr>
          <p:nvPr>
            <p:ph type="body" idx="1"/>
          </p:nvPr>
        </p:nvSpPr>
        <p:spPr/>
        <p:txBody>
          <a:bodyPr/>
          <a:lstStyle/>
          <a:p>
            <a:pPr lvl="1" eaLnBrk="1" hangingPunct="1"/>
            <a:r>
              <a:rPr lang="it-IT" sz="2400" dirty="0" smtClean="0"/>
              <a:t>A </a:t>
            </a:r>
            <a:r>
              <a:rPr lang="it-IT" sz="2400" dirty="0" err="1" smtClean="0"/>
              <a:t>possible</a:t>
            </a:r>
            <a:r>
              <a:rPr lang="it-IT" sz="2400" dirty="0" smtClean="0"/>
              <a:t> design patter</a:t>
            </a:r>
            <a:r>
              <a:rPr lang="it-IT" sz="2400" dirty="0" smtClean="0"/>
              <a:t>n </a:t>
            </a:r>
            <a:r>
              <a:rPr lang="it-IT" sz="2400" dirty="0" err="1" smtClean="0"/>
              <a:t>that</a:t>
            </a:r>
            <a:r>
              <a:rPr lang="it-IT" sz="2400" dirty="0" smtClean="0"/>
              <a:t> </a:t>
            </a:r>
            <a:r>
              <a:rPr lang="it-IT" sz="2400" dirty="0" err="1" smtClean="0"/>
              <a:t>will</a:t>
            </a:r>
            <a:r>
              <a:rPr lang="it-IT" sz="2400" dirty="0" smtClean="0"/>
              <a:t>  </a:t>
            </a:r>
            <a:r>
              <a:rPr lang="it-IT" sz="2400" dirty="0" err="1" smtClean="0"/>
              <a:t>accomplish</a:t>
            </a:r>
            <a:r>
              <a:rPr lang="it-IT" sz="2400" dirty="0" smtClean="0"/>
              <a:t> </a:t>
            </a:r>
            <a:r>
              <a:rPr lang="it-IT" sz="2400" dirty="0" err="1" smtClean="0"/>
              <a:t>all</a:t>
            </a:r>
            <a:r>
              <a:rPr lang="it-IT" sz="2400" dirty="0" smtClean="0"/>
              <a:t> </a:t>
            </a:r>
            <a:r>
              <a:rPr lang="it-IT" sz="2400" dirty="0" err="1" smtClean="0"/>
              <a:t>these</a:t>
            </a:r>
            <a:r>
              <a:rPr lang="it-IT" sz="2400" dirty="0" smtClean="0"/>
              <a:t> </a:t>
            </a:r>
            <a:r>
              <a:rPr lang="it-IT" sz="2400" dirty="0" err="1" smtClean="0"/>
              <a:t>requirement</a:t>
            </a:r>
            <a:r>
              <a:rPr lang="it-IT" sz="2400" dirty="0" smtClean="0"/>
              <a:t> </a:t>
            </a:r>
            <a:r>
              <a:rPr lang="it-IT" sz="2400" dirty="0" err="1" smtClean="0"/>
              <a:t>colud</a:t>
            </a:r>
            <a:r>
              <a:rPr lang="it-IT" sz="2400" dirty="0" smtClean="0"/>
              <a:t> be a </a:t>
            </a:r>
            <a:r>
              <a:rPr lang="it-IT" sz="2400" dirty="0" err="1" smtClean="0"/>
              <a:t>Microservices</a:t>
            </a:r>
            <a:r>
              <a:rPr lang="it-IT" sz="2400" dirty="0" smtClean="0"/>
              <a:t> </a:t>
            </a:r>
            <a:r>
              <a:rPr lang="it-IT" sz="2400" dirty="0" err="1" smtClean="0"/>
              <a:t>based</a:t>
            </a:r>
            <a:r>
              <a:rPr lang="it-IT" sz="2400" dirty="0" smtClean="0"/>
              <a:t>  </a:t>
            </a:r>
            <a:r>
              <a:rPr lang="it-IT" sz="2400" dirty="0" err="1" smtClean="0"/>
              <a:t>computing</a:t>
            </a:r>
            <a:r>
              <a:rPr lang="it-IT" sz="2400" dirty="0" smtClean="0"/>
              <a:t> </a:t>
            </a:r>
            <a:r>
              <a:rPr lang="it-IT" sz="2400" dirty="0" err="1" smtClean="0"/>
              <a:t>system</a:t>
            </a:r>
            <a:r>
              <a:rPr lang="it-IT" sz="2400" dirty="0" smtClean="0"/>
              <a:t> </a:t>
            </a:r>
            <a:r>
              <a:rPr lang="it-IT" sz="2400" dirty="0" err="1" smtClean="0"/>
              <a:t>architecture</a:t>
            </a:r>
            <a:endParaRPr lang="it-IT" sz="2400" dirty="0" smtClean="0"/>
          </a:p>
          <a:p>
            <a:pPr lvl="1" eaLnBrk="1" hangingPunct="1"/>
            <a:r>
              <a:rPr lang="it-IT" sz="2400" dirty="0" smtClean="0"/>
              <a:t>The </a:t>
            </a:r>
            <a:r>
              <a:rPr lang="it-IT" sz="2400" dirty="0" err="1"/>
              <a:t>desing</a:t>
            </a:r>
            <a:r>
              <a:rPr lang="it-IT" sz="2400" dirty="0"/>
              <a:t> pattern </a:t>
            </a:r>
            <a:r>
              <a:rPr lang="it-IT" sz="2400" dirty="0" err="1"/>
              <a:t>that</a:t>
            </a:r>
            <a:r>
              <a:rPr lang="it-IT" sz="2400" dirty="0"/>
              <a:t> </a:t>
            </a:r>
            <a:r>
              <a:rPr lang="it-IT" sz="2400" dirty="0" err="1"/>
              <a:t>will</a:t>
            </a:r>
            <a:r>
              <a:rPr lang="it-IT" sz="2400" dirty="0"/>
              <a:t> </a:t>
            </a:r>
            <a:r>
              <a:rPr lang="it-IT" sz="2400" dirty="0" smtClean="0"/>
              <a:t> </a:t>
            </a:r>
            <a:r>
              <a:rPr lang="it-IT" sz="2400" dirty="0" err="1" smtClean="0"/>
              <a:t>accomplish</a:t>
            </a:r>
            <a:r>
              <a:rPr lang="it-IT" sz="2400" dirty="0" smtClean="0"/>
              <a:t> the </a:t>
            </a:r>
            <a:r>
              <a:rPr lang="it-IT" sz="2400" dirty="0" err="1" smtClean="0"/>
              <a:t>listed</a:t>
            </a:r>
            <a:r>
              <a:rPr lang="it-IT" sz="2400" dirty="0" smtClean="0"/>
              <a:t> </a:t>
            </a:r>
            <a:r>
              <a:rPr lang="it-IT" sz="2400" dirty="0" err="1" smtClean="0"/>
              <a:t>requirements</a:t>
            </a:r>
            <a:r>
              <a:rPr lang="it-IT" sz="2400" dirty="0" smtClean="0"/>
              <a:t>  </a:t>
            </a:r>
            <a:r>
              <a:rPr lang="it-IT" sz="2400" dirty="0" err="1" smtClean="0"/>
              <a:t>could</a:t>
            </a:r>
            <a:r>
              <a:rPr lang="it-IT" sz="2400" dirty="0" smtClean="0"/>
              <a:t> be </a:t>
            </a:r>
            <a:r>
              <a:rPr lang="it-IT" sz="2400" dirty="0"/>
              <a:t>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dirty="0" err="1" smtClean="0"/>
              <a:t>All</a:t>
            </a:r>
            <a:r>
              <a:rPr lang="it-IT" sz="2400" dirty="0" smtClean="0"/>
              <a:t> </a:t>
            </a:r>
            <a:r>
              <a:rPr lang="it-IT" sz="2400" dirty="0" err="1"/>
              <a:t>these</a:t>
            </a:r>
            <a:r>
              <a:rPr lang="it-IT" sz="2400" dirty="0"/>
              <a:t> </a:t>
            </a:r>
            <a:r>
              <a:rPr lang="it-IT" sz="2400" dirty="0" err="1"/>
              <a:t>requirements</a:t>
            </a:r>
            <a:r>
              <a:rPr lang="it-IT" sz="2400" dirty="0"/>
              <a:t> </a:t>
            </a:r>
            <a:r>
              <a:rPr lang="it-IT" sz="2400" dirty="0" err="1"/>
              <a:t>could</a:t>
            </a:r>
            <a:r>
              <a:rPr lang="it-IT" sz="2400" dirty="0"/>
              <a:t> be </a:t>
            </a:r>
            <a:r>
              <a:rPr lang="it-IT" sz="2400" dirty="0" err="1" smtClean="0"/>
              <a:t>accomplished</a:t>
            </a:r>
            <a:r>
              <a:rPr lang="it-IT" sz="2400" dirty="0" smtClean="0"/>
              <a:t>  </a:t>
            </a:r>
            <a:r>
              <a:rPr lang="it-IT" sz="2400" dirty="0"/>
              <a:t>by a </a:t>
            </a:r>
            <a:r>
              <a:rPr lang="it-IT" sz="2400" dirty="0" err="1"/>
              <a:t>Microservices</a:t>
            </a:r>
            <a:r>
              <a:rPr lang="it-IT" sz="2400" dirty="0"/>
              <a:t> </a:t>
            </a:r>
            <a:r>
              <a:rPr lang="it-IT" sz="2400" dirty="0" err="1"/>
              <a:t>based</a:t>
            </a:r>
            <a:r>
              <a:rPr lang="it-IT" sz="2400" dirty="0"/>
              <a:t>  </a:t>
            </a:r>
            <a:r>
              <a:rPr lang="it-IT" sz="2400" dirty="0" err="1"/>
              <a:t>computing</a:t>
            </a:r>
            <a:r>
              <a:rPr lang="it-IT" sz="2400" dirty="0"/>
              <a:t> </a:t>
            </a:r>
            <a:r>
              <a:rPr lang="it-IT" sz="2400" dirty="0" err="1"/>
              <a:t>system</a:t>
            </a:r>
            <a:r>
              <a:rPr lang="it-IT" sz="2400" dirty="0"/>
              <a:t> </a:t>
            </a:r>
            <a:r>
              <a:rPr lang="it-IT" sz="2400" dirty="0" err="1"/>
              <a:t>architecture</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features</a:t>
            </a:r>
            <a:r>
              <a:rPr lang="it-IT" sz="2400" b="1" dirty="0" smtClean="0"/>
              <a:t> of </a:t>
            </a:r>
            <a:r>
              <a:rPr lang="it-IT" sz="2400" b="1" dirty="0" err="1" smtClean="0"/>
              <a:t>this</a:t>
            </a:r>
            <a:r>
              <a:rPr lang="it-IT" sz="2400" b="1" dirty="0" smtClean="0"/>
              <a:t> design pattern are:</a:t>
            </a:r>
            <a:endParaRPr lang="it-IT" sz="2400" b="1" dirty="0"/>
          </a:p>
          <a:p>
            <a:pPr lvl="1" eaLnBrk="1" hangingPunct="1"/>
            <a:r>
              <a:rPr lang="it-IT" sz="2400" strike="sngStrike" dirty="0" err="1" smtClean="0"/>
              <a:t>defining</a:t>
            </a:r>
            <a:r>
              <a:rPr lang="it-IT" sz="2400" strike="sngStrike" dirty="0" smtClean="0"/>
              <a:t> </a:t>
            </a:r>
            <a:r>
              <a:rPr lang="it-IT" sz="2400" strike="sngStrike" dirty="0" smtClean="0"/>
              <a:t>the right </a:t>
            </a:r>
            <a:r>
              <a:rPr lang="it-IT" sz="2400" strike="sngStrike" dirty="0" smtClean="0"/>
              <a:t>design pattern </a:t>
            </a:r>
            <a:endParaRPr lang="it-IT" sz="2400" strike="sngStrike" dirty="0" smtClean="0"/>
          </a:p>
          <a:p>
            <a:pPr marL="876300" lvl="2" indent="0" eaLnBrk="1" hangingPunct="1">
              <a:buNone/>
            </a:pPr>
            <a:r>
              <a:rPr lang="it-IT" sz="2400" strike="sngStrike" dirty="0" smtClean="0"/>
              <a:t>Microservices </a:t>
            </a:r>
          </a:p>
          <a:p>
            <a:pPr marL="876300" lvl="2" indent="0" eaLnBrk="1" hangingPunct="1">
              <a:buNone/>
            </a:pPr>
            <a:r>
              <a:rPr lang="it-IT" sz="2400" strike="sngStrike" dirty="0"/>
              <a:t>	</a:t>
            </a:r>
            <a:r>
              <a:rPr lang="it-IT" sz="2400" strike="sngStrike" dirty="0" smtClean="0"/>
              <a:t>build a </a:t>
            </a:r>
            <a:r>
              <a:rPr lang="it-IT" sz="2400" strike="sngStrike" dirty="0" err="1" smtClean="0"/>
              <a:t>system</a:t>
            </a:r>
            <a:r>
              <a:rPr lang="it-IT" sz="2400" strike="sngStrike" dirty="0" smtClean="0"/>
              <a:t> </a:t>
            </a:r>
            <a:r>
              <a:rPr lang="it-IT" sz="2400" strike="sngStrike" dirty="0" err="1" smtClean="0"/>
              <a:t>based</a:t>
            </a:r>
            <a:r>
              <a:rPr lang="it-IT" sz="2400" strike="sngStrike" dirty="0" smtClean="0"/>
              <a:t> on microservices </a:t>
            </a:r>
            <a:r>
              <a:rPr lang="it-IT" sz="2400" strike="sngStrike" dirty="0" err="1" smtClean="0"/>
              <a:t>architecture</a:t>
            </a:r>
            <a:r>
              <a:rPr lang="it-IT" sz="2400" strike="sngStrike" dirty="0" smtClean="0"/>
              <a:t> </a:t>
            </a:r>
            <a:r>
              <a:rPr lang="it-IT" sz="2400" strike="sngStrike" dirty="0" err="1" smtClean="0"/>
              <a:t>could</a:t>
            </a:r>
            <a:r>
              <a:rPr lang="it-IT" sz="2400" strike="sngStrike" dirty="0" smtClean="0"/>
              <a:t> </a:t>
            </a:r>
            <a:r>
              <a:rPr lang="it-IT" sz="2400" strike="sngStrike" dirty="0" err="1" smtClean="0"/>
              <a:t>lead</a:t>
            </a:r>
            <a:endParaRPr lang="it-IT" sz="2400" strike="sngStrike" dirty="0" smtClean="0"/>
          </a:p>
          <a:p>
            <a:pPr lvl="2"/>
            <a:r>
              <a:rPr lang="it-IT" sz="2400" dirty="0"/>
              <a:t>Services </a:t>
            </a:r>
            <a:r>
              <a:rPr lang="it-IT" sz="2400" dirty="0" err="1"/>
              <a:t>loosely</a:t>
            </a:r>
            <a:r>
              <a:rPr lang="it-IT" sz="2400" dirty="0"/>
              <a:t> </a:t>
            </a:r>
            <a:r>
              <a:rPr lang="it-IT" sz="2400" dirty="0" err="1"/>
              <a:t>coupled</a:t>
            </a:r>
            <a:r>
              <a:rPr lang="it-IT" sz="2400" dirty="0"/>
              <a:t>, so </a:t>
            </a:r>
            <a:r>
              <a:rPr lang="it-IT" sz="2400" dirty="0" err="1"/>
              <a:t>that</a:t>
            </a:r>
            <a:r>
              <a:rPr lang="it-IT" sz="2400" dirty="0"/>
              <a:t> </a:t>
            </a:r>
            <a:r>
              <a:rPr lang="it-IT" sz="2400" dirty="0" err="1"/>
              <a:t>they</a:t>
            </a:r>
            <a:r>
              <a:rPr lang="it-IT" sz="2400" dirty="0"/>
              <a:t> can </a:t>
            </a:r>
            <a:r>
              <a:rPr lang="it-IT" sz="2400" dirty="0" err="1"/>
              <a:t>developed</a:t>
            </a:r>
            <a:r>
              <a:rPr lang="it-IT" sz="2400" dirty="0"/>
              <a:t>, </a:t>
            </a:r>
            <a:r>
              <a:rPr lang="it-IT" sz="2400" dirty="0" err="1"/>
              <a:t>deployed</a:t>
            </a:r>
            <a:r>
              <a:rPr lang="it-IT" sz="2400" dirty="0"/>
              <a:t> and </a:t>
            </a:r>
            <a:r>
              <a:rPr lang="it-IT" sz="2400" dirty="0" err="1"/>
              <a:t>scaled</a:t>
            </a:r>
            <a:r>
              <a:rPr lang="it-IT" sz="2400" dirty="0"/>
              <a:t> </a:t>
            </a:r>
            <a:r>
              <a:rPr lang="it-IT" sz="2400" dirty="0" err="1"/>
              <a:t>indipendently</a:t>
            </a:r>
            <a:r>
              <a:rPr lang="it-IT" sz="2400" dirty="0"/>
              <a:t> </a:t>
            </a:r>
          </a:p>
          <a:p>
            <a:pPr lvl="2"/>
            <a:r>
              <a:rPr lang="it-IT" sz="2400" strike="sngStrike" dirty="0"/>
              <a:t>Business </a:t>
            </a:r>
            <a:r>
              <a:rPr lang="it-IT" sz="2400" strike="sngStrike" dirty="0" err="1"/>
              <a:t>transactions</a:t>
            </a:r>
            <a:r>
              <a:rPr lang="it-IT" sz="2400" strike="sngStrike" dirty="0"/>
              <a:t> </a:t>
            </a:r>
            <a:r>
              <a:rPr lang="it-IT" sz="2400" strike="sngStrike" dirty="0" err="1"/>
              <a:t>that</a:t>
            </a:r>
            <a:r>
              <a:rPr lang="it-IT" sz="2400" strike="sngStrike" dirty="0"/>
              <a:t> </a:t>
            </a:r>
            <a:r>
              <a:rPr lang="it-IT" sz="2400" strike="sngStrike" dirty="0" err="1"/>
              <a:t>need</a:t>
            </a:r>
            <a:r>
              <a:rPr lang="it-IT" sz="2400" strike="sngStrike" dirty="0"/>
              <a:t> to update data </a:t>
            </a:r>
            <a:r>
              <a:rPr lang="it-IT" sz="2400" strike="sngStrike" dirty="0" err="1"/>
              <a:t>ownd</a:t>
            </a:r>
            <a:r>
              <a:rPr lang="it-IT" sz="2400" strike="sngStrike" dirty="0"/>
              <a:t> by multiple </a:t>
            </a:r>
            <a:r>
              <a:rPr lang="it-IT" sz="2400" strike="sngStrike" dirty="0" err="1"/>
              <a:t>services</a:t>
            </a:r>
            <a:endParaRPr lang="it-IT" sz="2400" strike="sngStrike" dirty="0"/>
          </a:p>
          <a:p>
            <a:pPr lvl="2"/>
            <a:r>
              <a:rPr lang="it-IT" sz="2400" strike="sngStrike" dirty="0"/>
              <a:t>Some </a:t>
            </a:r>
            <a:r>
              <a:rPr lang="it-IT" sz="2400" strike="sngStrike" dirty="0" err="1"/>
              <a:t>queries</a:t>
            </a:r>
            <a:r>
              <a:rPr lang="it-IT" sz="2400" strike="sngStrike" dirty="0"/>
              <a:t> must join data </a:t>
            </a:r>
            <a:r>
              <a:rPr lang="it-IT" sz="2400" strike="sngStrike" dirty="0" err="1"/>
              <a:t>owned</a:t>
            </a:r>
            <a:r>
              <a:rPr lang="it-IT" sz="2400" strike="sngStrike" dirty="0"/>
              <a:t> by multiple </a:t>
            </a:r>
            <a:r>
              <a:rPr lang="it-IT" sz="2400" strike="sngStrike" dirty="0" err="1"/>
              <a:t>services</a:t>
            </a:r>
            <a:endParaRPr lang="it-IT" sz="2400" strike="sngStrike" dirty="0"/>
          </a:p>
          <a:p>
            <a:pPr lvl="2" eaLnBrk="1" hangingPunct="1"/>
            <a:r>
              <a:rPr lang="it-IT" sz="2400" dirty="0" err="1" smtClean="0"/>
              <a:t>Each</a:t>
            </a:r>
            <a:r>
              <a:rPr lang="it-IT" sz="2400" dirty="0" smtClean="0"/>
              <a:t> service </a:t>
            </a:r>
            <a:r>
              <a:rPr lang="it-IT" sz="2400" dirty="0" err="1" smtClean="0"/>
              <a:t>could</a:t>
            </a:r>
            <a:r>
              <a:rPr lang="it-IT" sz="2400" dirty="0" smtClean="0"/>
              <a:t> be </a:t>
            </a:r>
            <a:r>
              <a:rPr lang="it-IT" sz="2400" dirty="0" err="1" smtClean="0"/>
              <a:t>developed</a:t>
            </a:r>
            <a:r>
              <a:rPr lang="it-IT" sz="2400" dirty="0" smtClean="0"/>
              <a:t> </a:t>
            </a:r>
            <a:r>
              <a:rPr lang="it-IT" sz="2400" dirty="0" err="1" smtClean="0"/>
              <a:t>using</a:t>
            </a:r>
            <a:r>
              <a:rPr lang="it-IT" sz="2400" dirty="0" smtClean="0"/>
              <a:t> a</a:t>
            </a:r>
            <a:r>
              <a:rPr lang="it-IT" sz="2400" dirty="0" smtClean="0"/>
              <a:t> </a:t>
            </a:r>
            <a:r>
              <a:rPr lang="it-IT" sz="2400" dirty="0" err="1" smtClean="0"/>
              <a:t>different</a:t>
            </a:r>
            <a:r>
              <a:rPr lang="it-IT" sz="2400" dirty="0" smtClean="0"/>
              <a:t> </a:t>
            </a:r>
            <a:r>
              <a:rPr lang="it-IT" sz="2400" dirty="0" err="1" smtClean="0"/>
              <a:t>technology</a:t>
            </a:r>
            <a:r>
              <a:rPr lang="it-IT" sz="2400" dirty="0" smtClean="0"/>
              <a:t> </a:t>
            </a:r>
            <a:r>
              <a:rPr lang="it-IT" sz="2400" strike="sngStrike" dirty="0" smtClean="0"/>
              <a:t>inside </a:t>
            </a:r>
            <a:r>
              <a:rPr lang="it-IT" sz="2400" strike="sngStrike" dirty="0" err="1" smtClean="0"/>
              <a:t>each</a:t>
            </a:r>
            <a:r>
              <a:rPr lang="it-IT" sz="2400" strike="sngStrike" dirty="0" smtClean="0"/>
              <a:t> </a:t>
            </a:r>
            <a:r>
              <a:rPr lang="it-IT" sz="2400" strike="sngStrike" dirty="0" smtClean="0"/>
              <a:t>service  </a:t>
            </a:r>
            <a:r>
              <a:rPr lang="it-IT" sz="2400" strike="sngStrike" dirty="0" smtClean="0"/>
              <a:t>i.e. database </a:t>
            </a:r>
            <a:r>
              <a:rPr lang="it-IT" sz="2400" strike="sngStrike" dirty="0" err="1" smtClean="0"/>
              <a:t>engine</a:t>
            </a:r>
            <a:r>
              <a:rPr lang="it-IT" sz="2400" strike="sngStrike" dirty="0" smtClean="0"/>
              <a:t> (neo4j; </a:t>
            </a:r>
            <a:r>
              <a:rPr lang="it-IT" sz="2400" strike="sngStrike" dirty="0" err="1" smtClean="0"/>
              <a:t>relational</a:t>
            </a:r>
            <a:r>
              <a:rPr lang="it-IT" sz="2400" strike="sngStrike" dirty="0" smtClean="0"/>
              <a:t>, no sql)</a:t>
            </a:r>
          </a:p>
          <a:p>
            <a:pPr lvl="2" eaLnBrk="1" hangingPunct="1"/>
            <a:r>
              <a:rPr lang="it-IT" sz="2400" dirty="0" err="1"/>
              <a:t>Different</a:t>
            </a:r>
            <a:r>
              <a:rPr lang="it-IT" sz="2400" dirty="0"/>
              <a:t> </a:t>
            </a:r>
            <a:r>
              <a:rPr lang="it-IT" sz="2400" dirty="0" err="1"/>
              <a:t>Each</a:t>
            </a:r>
            <a:r>
              <a:rPr lang="it-IT" sz="2400" dirty="0"/>
              <a:t> service </a:t>
            </a:r>
            <a:r>
              <a:rPr lang="it-IT" sz="2400" dirty="0" err="1"/>
              <a:t>willl</a:t>
            </a:r>
            <a:r>
              <a:rPr lang="it-IT" sz="2400" dirty="0"/>
              <a:t> </a:t>
            </a:r>
            <a:r>
              <a:rPr lang="it-IT" sz="2400" dirty="0" err="1"/>
              <a:t>have</a:t>
            </a:r>
            <a:r>
              <a:rPr lang="it-IT" sz="2400" dirty="0"/>
              <a:t> </a:t>
            </a:r>
            <a:r>
              <a:rPr lang="it-IT" sz="2400" dirty="0" err="1"/>
              <a:t>different</a:t>
            </a:r>
            <a:r>
              <a:rPr lang="it-IT" sz="2400" dirty="0"/>
              <a:t> data </a:t>
            </a:r>
            <a:r>
              <a:rPr lang="it-IT" sz="2400" dirty="0" err="1"/>
              <a:t>store</a:t>
            </a:r>
            <a:r>
              <a:rPr lang="it-IT" sz="2400" dirty="0"/>
              <a:t> </a:t>
            </a:r>
            <a:r>
              <a:rPr lang="it-IT" sz="2400" dirty="0" err="1"/>
              <a:t>requirements</a:t>
            </a:r>
            <a:r>
              <a:rPr lang="it-IT" sz="2400" dirty="0"/>
              <a:t> </a:t>
            </a:r>
            <a:r>
              <a:rPr lang="it-IT" sz="2400" dirty="0" err="1"/>
              <a:t>accordign</a:t>
            </a:r>
            <a:r>
              <a:rPr lang="it-IT" sz="2400" dirty="0"/>
              <a:t> to </a:t>
            </a:r>
            <a:r>
              <a:rPr lang="it-IT" sz="2400" dirty="0" err="1"/>
              <a:t>requirements</a:t>
            </a:r>
            <a:r>
              <a:rPr lang="it-IT" sz="2400" dirty="0"/>
              <a:t> and </a:t>
            </a:r>
            <a:r>
              <a:rPr lang="it-IT" sz="2400" dirty="0" err="1"/>
              <a:t>his</a:t>
            </a:r>
            <a:r>
              <a:rPr lang="it-IT" sz="2400" dirty="0"/>
              <a:t> business </a:t>
            </a:r>
          </a:p>
          <a:p>
            <a:pPr lvl="2" eaLnBrk="1" hangingPunct="1"/>
            <a:r>
              <a:rPr lang="it-IT" sz="2400" dirty="0" err="1" smtClean="0"/>
              <a:t>Each</a:t>
            </a:r>
            <a:r>
              <a:rPr lang="it-IT" sz="2400" dirty="0" smtClean="0"/>
              <a:t> service in </a:t>
            </a:r>
            <a:r>
              <a:rPr lang="it-IT" sz="2400" dirty="0" err="1" smtClean="0"/>
              <a:t>need</a:t>
            </a:r>
            <a:r>
              <a:rPr lang="it-IT" sz="2400" dirty="0" smtClean="0"/>
              <a:t> of </a:t>
            </a:r>
            <a:r>
              <a:rPr lang="it-IT" sz="2400" dirty="0" err="1" smtClean="0"/>
              <a:t>improvement</a:t>
            </a:r>
            <a:r>
              <a:rPr lang="it-IT" sz="2400" dirty="0" smtClean="0"/>
              <a:t> or </a:t>
            </a:r>
            <a:r>
              <a:rPr lang="it-IT" sz="2400" dirty="0" err="1" smtClean="0"/>
              <a:t>scaling</a:t>
            </a:r>
            <a:r>
              <a:rPr lang="it-IT" sz="2400" dirty="0" smtClean="0"/>
              <a:t> up </a:t>
            </a:r>
            <a:endParaRPr lang="it-IT" sz="2400" dirty="0" smtClean="0"/>
          </a:p>
          <a:p>
            <a:pPr lvl="2" eaLnBrk="1" hangingPunct="1"/>
            <a:r>
              <a:rPr lang="it-IT" sz="2400" dirty="0" err="1" smtClean="0"/>
              <a:t>If</a:t>
            </a:r>
            <a:r>
              <a:rPr lang="it-IT" sz="2400" dirty="0" smtClean="0"/>
              <a:t> </a:t>
            </a:r>
            <a:r>
              <a:rPr lang="it-IT" sz="2400" dirty="0" err="1" smtClean="0"/>
              <a:t>one</a:t>
            </a:r>
            <a:r>
              <a:rPr lang="it-IT" sz="2400" dirty="0" smtClean="0"/>
              <a:t> service (</a:t>
            </a:r>
            <a:r>
              <a:rPr lang="it-IT" sz="2400" dirty="0" err="1" smtClean="0"/>
              <a:t>as</a:t>
            </a:r>
            <a:r>
              <a:rPr lang="it-IT" sz="2400" dirty="0" smtClean="0"/>
              <a:t> a </a:t>
            </a:r>
            <a:r>
              <a:rPr lang="it-IT" sz="2400" dirty="0" err="1" smtClean="0"/>
              <a:t>a</a:t>
            </a:r>
            <a:r>
              <a:rPr lang="it-IT" sz="2400" dirty="0" smtClean="0"/>
              <a:t> </a:t>
            </a:r>
            <a:r>
              <a:rPr lang="it-IT" sz="2400" dirty="0" smtClean="0"/>
              <a:t>part of the </a:t>
            </a:r>
            <a:r>
              <a:rPr lang="it-IT" sz="2400" dirty="0" err="1" smtClean="0"/>
              <a:t>system</a:t>
            </a:r>
            <a:r>
              <a:rPr lang="it-IT" sz="2400" dirty="0" smtClean="0"/>
              <a:t>)  </a:t>
            </a:r>
            <a:r>
              <a:rPr lang="it-IT" sz="2400" dirty="0" err="1" smtClean="0"/>
              <a:t>need</a:t>
            </a:r>
            <a:r>
              <a:rPr lang="it-IT" sz="2400" dirty="0" smtClean="0"/>
              <a:t> to </a:t>
            </a:r>
            <a:r>
              <a:rPr lang="it-IT" sz="2400" dirty="0" err="1" smtClean="0"/>
              <a:t>improve</a:t>
            </a:r>
            <a:r>
              <a:rPr lang="it-IT" sz="2400" dirty="0" smtClean="0"/>
              <a:t> </a:t>
            </a:r>
            <a:r>
              <a:rPr lang="it-IT" sz="2400" dirty="0" err="1" smtClean="0"/>
              <a:t>this</a:t>
            </a:r>
            <a:r>
              <a:rPr lang="it-IT" sz="2400" dirty="0" smtClean="0"/>
              <a:t> </a:t>
            </a:r>
            <a:r>
              <a:rPr lang="it-IT" sz="2400" dirty="0" err="1" smtClean="0"/>
              <a:t>could</a:t>
            </a:r>
            <a:r>
              <a:rPr lang="it-IT" sz="2400" dirty="0" smtClean="0"/>
              <a:t> be </a:t>
            </a:r>
            <a:r>
              <a:rPr lang="it-IT" sz="2400" dirty="0" err="1" smtClean="0"/>
              <a:t>done</a:t>
            </a:r>
            <a:r>
              <a:rPr lang="it-IT" sz="2400" dirty="0" smtClean="0"/>
              <a:t> </a:t>
            </a:r>
            <a:r>
              <a:rPr lang="it-IT" sz="2400" dirty="0" err="1" smtClean="0"/>
              <a:t>using</a:t>
            </a:r>
            <a:r>
              <a:rPr lang="it-IT" sz="2400" dirty="0" smtClean="0"/>
              <a:t>  a </a:t>
            </a:r>
            <a:r>
              <a:rPr lang="it-IT" sz="2400" dirty="0" err="1" smtClean="0"/>
              <a:t>different</a:t>
            </a:r>
            <a:r>
              <a:rPr lang="it-IT" sz="2400" dirty="0" smtClean="0"/>
              <a:t> </a:t>
            </a:r>
            <a:r>
              <a:rPr lang="it-IT" sz="2400" dirty="0" err="1" smtClean="0"/>
              <a:t>technological</a:t>
            </a:r>
            <a:r>
              <a:rPr lang="it-IT" sz="2400" dirty="0" smtClean="0"/>
              <a:t> </a:t>
            </a:r>
            <a:r>
              <a:rPr lang="it-IT" sz="2400" dirty="0" err="1" smtClean="0"/>
              <a:t>stack</a:t>
            </a:r>
            <a:r>
              <a:rPr lang="it-IT" sz="2400" dirty="0" smtClean="0"/>
              <a:t> </a:t>
            </a:r>
            <a:r>
              <a:rPr lang="it-IT" sz="2400" dirty="0" err="1" smtClean="0"/>
              <a:t>without</a:t>
            </a:r>
            <a:r>
              <a:rPr lang="it-IT" sz="2400" dirty="0" smtClean="0"/>
              <a:t> </a:t>
            </a:r>
            <a:r>
              <a:rPr lang="it-IT" sz="2400" dirty="0" err="1" smtClean="0"/>
              <a:t>impacts</a:t>
            </a:r>
            <a:r>
              <a:rPr lang="it-IT" sz="2400" dirty="0" smtClean="0"/>
              <a:t> on </a:t>
            </a:r>
            <a:r>
              <a:rPr lang="it-IT" sz="2400" dirty="0" smtClean="0"/>
              <a:t>the </a:t>
            </a:r>
            <a:r>
              <a:rPr lang="it-IT" sz="2400" dirty="0" err="1" smtClean="0"/>
              <a:t>rest</a:t>
            </a:r>
            <a:r>
              <a:rPr lang="it-IT" sz="2400" dirty="0" smtClean="0"/>
              <a:t> of </a:t>
            </a:r>
            <a:r>
              <a:rPr lang="it-IT" sz="2400" dirty="0" err="1" smtClean="0"/>
              <a:t>system</a:t>
            </a:r>
            <a:endParaRPr lang="it-IT" sz="2400" dirty="0" smtClean="0"/>
          </a:p>
          <a:p>
            <a:pPr lvl="2" eaLnBrk="1" hangingPunct="1"/>
            <a:r>
              <a:rPr lang="it-IT" sz="2400" dirty="0" smtClean="0"/>
              <a:t>In </a:t>
            </a:r>
            <a:r>
              <a:rPr lang="it-IT" sz="2400" dirty="0" smtClean="0"/>
              <a:t>a </a:t>
            </a:r>
            <a:r>
              <a:rPr lang="it-IT" sz="2400" dirty="0" err="1" smtClean="0"/>
              <a:t>context</a:t>
            </a:r>
            <a:r>
              <a:rPr lang="it-IT" sz="2400" dirty="0" smtClean="0"/>
              <a:t> of on-demand provisioning </a:t>
            </a:r>
            <a:r>
              <a:rPr lang="it-IT" sz="2400" dirty="0" err="1" smtClean="0"/>
              <a:t>system</a:t>
            </a:r>
            <a:r>
              <a:rPr lang="it-IT" sz="2400" dirty="0" smtClean="0"/>
              <a:t> </a:t>
            </a:r>
            <a:r>
              <a:rPr lang="it-IT" sz="2400" dirty="0" smtClean="0"/>
              <a:t>(i.e. </a:t>
            </a:r>
            <a:r>
              <a:rPr lang="it-IT" sz="2400" dirty="0" err="1" smtClean="0"/>
              <a:t>Pivotal</a:t>
            </a:r>
            <a:r>
              <a:rPr lang="it-IT" sz="2400" dirty="0" smtClean="0"/>
              <a:t> Web Service ) </a:t>
            </a:r>
            <a:r>
              <a:rPr lang="it-IT" sz="2400" dirty="0" err="1" smtClean="0"/>
              <a:t>it</a:t>
            </a:r>
            <a:r>
              <a:rPr lang="it-IT" sz="2400" dirty="0" smtClean="0"/>
              <a:t> </a:t>
            </a:r>
            <a:r>
              <a:rPr lang="it-IT" sz="2400" dirty="0" err="1" smtClean="0"/>
              <a:t>is</a:t>
            </a:r>
            <a:r>
              <a:rPr lang="it-IT" sz="2400" dirty="0" smtClean="0"/>
              <a:t> </a:t>
            </a:r>
            <a:r>
              <a:rPr lang="it-IT" sz="2400" dirty="0" err="1" smtClean="0"/>
              <a:t>possible</a:t>
            </a:r>
            <a:r>
              <a:rPr lang="it-IT" sz="2400" dirty="0" smtClean="0"/>
              <a:t> to </a:t>
            </a:r>
            <a:r>
              <a:rPr lang="it-IT" sz="2400" dirty="0" err="1" smtClean="0"/>
              <a:t>apply</a:t>
            </a:r>
            <a:r>
              <a:rPr lang="it-IT" sz="2400" dirty="0" smtClean="0"/>
              <a:t> </a:t>
            </a:r>
            <a:r>
              <a:rPr lang="it-IT" sz="2400" dirty="0" err="1" smtClean="0"/>
              <a:t>this</a:t>
            </a:r>
            <a:r>
              <a:rPr lang="it-IT" sz="2400" dirty="0" smtClean="0"/>
              <a:t> </a:t>
            </a:r>
            <a:r>
              <a:rPr lang="it-IT" sz="2400" dirty="0" err="1" smtClean="0"/>
              <a:t>scaling</a:t>
            </a:r>
            <a:r>
              <a:rPr lang="it-IT" sz="2400" dirty="0" smtClean="0"/>
              <a:t> </a:t>
            </a:r>
            <a:r>
              <a:rPr lang="it-IT" sz="2400" dirty="0" err="1" smtClean="0"/>
              <a:t>only</a:t>
            </a:r>
            <a:r>
              <a:rPr lang="it-IT" sz="2400" dirty="0" smtClean="0"/>
              <a:t> for </a:t>
            </a:r>
            <a:r>
              <a:rPr lang="it-IT" sz="2400" dirty="0" err="1" smtClean="0"/>
              <a:t>those</a:t>
            </a:r>
            <a:r>
              <a:rPr lang="it-IT" sz="2400" dirty="0" smtClean="0"/>
              <a:t> </a:t>
            </a:r>
            <a:r>
              <a:rPr lang="it-IT" sz="2400" dirty="0" err="1" smtClean="0"/>
              <a:t>services</a:t>
            </a:r>
            <a:r>
              <a:rPr lang="it-IT" sz="2400" dirty="0" smtClean="0"/>
              <a:t> </a:t>
            </a:r>
            <a:r>
              <a:rPr lang="it-IT" sz="2400" dirty="0" err="1" smtClean="0"/>
              <a:t>that</a:t>
            </a:r>
            <a:r>
              <a:rPr lang="it-IT" sz="2400" dirty="0" smtClean="0"/>
              <a:t> </a:t>
            </a:r>
            <a:r>
              <a:rPr lang="it-IT" sz="2400" dirty="0" err="1" smtClean="0"/>
              <a:t>need</a:t>
            </a:r>
            <a:r>
              <a:rPr lang="it-IT" sz="2400" dirty="0" smtClean="0"/>
              <a:t> </a:t>
            </a:r>
            <a:r>
              <a:rPr lang="it-IT" sz="2400" dirty="0" err="1" smtClean="0"/>
              <a:t>it</a:t>
            </a:r>
            <a:r>
              <a:rPr lang="it-IT" sz="2400" dirty="0" smtClean="0"/>
              <a:t> with a more </a:t>
            </a:r>
            <a:r>
              <a:rPr lang="it-IT" sz="2400" dirty="0" err="1" smtClean="0"/>
              <a:t>efficient</a:t>
            </a:r>
            <a:r>
              <a:rPr lang="it-IT" sz="2400" dirty="0" smtClean="0"/>
              <a:t> control of the </a:t>
            </a:r>
            <a:r>
              <a:rPr lang="it-IT" sz="2400" dirty="0" err="1" smtClean="0"/>
              <a:t>costs</a:t>
            </a:r>
            <a:r>
              <a:rPr lang="it-IT" sz="2400" dirty="0" smtClean="0"/>
              <a:t> </a:t>
            </a:r>
            <a:endParaRPr lang="it-IT" sz="2400" dirty="0" smtClean="0"/>
          </a:p>
          <a:p>
            <a:pPr marL="876300" lvl="2" indent="0" eaLnBrk="1" hangingPunct="1">
              <a:buNone/>
            </a:pPr>
            <a:r>
              <a:rPr lang="it-IT" sz="2400" strike="sngStrike" dirty="0" smtClean="0"/>
              <a:t>In </a:t>
            </a:r>
            <a:r>
              <a:rPr lang="it-IT" sz="2400" strike="sngStrike" dirty="0" smtClean="0"/>
              <a:t>the </a:t>
            </a:r>
            <a:r>
              <a:rPr lang="it-IT" sz="2400" strike="sngStrike" dirty="0" err="1" smtClean="0"/>
              <a:t>wors</a:t>
            </a:r>
            <a:r>
              <a:rPr lang="it-IT" sz="2400" strike="sngStrike" dirty="0" smtClean="0"/>
              <a:t> of «</a:t>
            </a:r>
            <a:r>
              <a:rPr lang="it-IT" sz="2400" strike="sngStrike" dirty="0" err="1" smtClean="0"/>
              <a:t>it’s</a:t>
            </a:r>
            <a:r>
              <a:rPr lang="it-IT" sz="2400" strike="sngStrike" dirty="0" smtClean="0"/>
              <a:t> </a:t>
            </a:r>
            <a:r>
              <a:rPr lang="it-IT" sz="2400" strike="sngStrike" dirty="0" err="1" smtClean="0"/>
              <a:t>not</a:t>
            </a:r>
            <a:r>
              <a:rPr lang="it-IT" sz="2400" strike="sngStrike" dirty="0" smtClean="0"/>
              <a:t> </a:t>
            </a:r>
            <a:r>
              <a:rPr lang="it-IT" sz="2400" strike="sngStrike" dirty="0" err="1" smtClean="0"/>
              <a:t>often</a:t>
            </a:r>
            <a:r>
              <a:rPr lang="it-IT" sz="2400" strike="sngStrike" dirty="0" smtClean="0"/>
              <a:t> </a:t>
            </a:r>
            <a:r>
              <a:rPr lang="it-IT" sz="2400" strike="sngStrike" dirty="0" err="1" smtClean="0"/>
              <a:t>thata</a:t>
            </a:r>
            <a:r>
              <a:rPr lang="it-IT" sz="2400" strike="sngStrike" dirty="0" smtClean="0"/>
              <a:t> an </a:t>
            </a:r>
            <a:r>
              <a:rPr lang="it-IT" sz="2400" strike="sngStrike" dirty="0" err="1" smtClean="0"/>
              <a:t>architectural</a:t>
            </a:r>
            <a:r>
              <a:rPr lang="it-IT" sz="2400" strike="sngStrike" dirty="0" smtClean="0"/>
              <a:t> </a:t>
            </a:r>
            <a:r>
              <a:rPr lang="it-IT" sz="2400" strike="sngStrike" dirty="0" err="1" smtClean="0"/>
              <a:t>approach</a:t>
            </a:r>
            <a:r>
              <a:rPr lang="it-IT" sz="2400" strike="sngStrike" dirty="0" smtClean="0"/>
              <a:t> can be </a:t>
            </a:r>
            <a:r>
              <a:rPr lang="it-IT" sz="2400" strike="sngStrike" dirty="0" err="1" smtClean="0"/>
              <a:t>closely</a:t>
            </a:r>
            <a:r>
              <a:rPr lang="it-IT" sz="2400" strike="sngStrike" dirty="0" smtClean="0"/>
              <a:t> </a:t>
            </a:r>
            <a:r>
              <a:rPr lang="it-IT" sz="2400" strike="sngStrike" dirty="0" err="1" smtClean="0"/>
              <a:t>correlated</a:t>
            </a:r>
            <a:r>
              <a:rPr lang="it-IT" sz="2400" strike="sngStrike" dirty="0" smtClean="0"/>
              <a:t> to an </a:t>
            </a:r>
            <a:r>
              <a:rPr lang="it-IT" sz="2400" strike="sngStrike" dirty="0" err="1" smtClean="0"/>
              <a:t>almost</a:t>
            </a:r>
            <a:r>
              <a:rPr lang="it-IT" sz="2400" strike="sngStrike" dirty="0" smtClean="0"/>
              <a:t> immediate </a:t>
            </a:r>
            <a:r>
              <a:rPr lang="it-IT" sz="2400" strike="sngStrike" dirty="0" err="1" smtClean="0"/>
              <a:t>cost</a:t>
            </a:r>
            <a:r>
              <a:rPr lang="it-IT" sz="2400" strike="sngStrike" dirty="0" smtClean="0"/>
              <a:t> </a:t>
            </a:r>
            <a:r>
              <a:rPr lang="it-IT" sz="2400" strike="sngStrike" dirty="0" err="1" smtClean="0"/>
              <a:t>saving</a:t>
            </a:r>
            <a:r>
              <a:rPr lang="it-IT" sz="2400" strike="sngStrike" dirty="0" smtClean="0"/>
              <a:t>»</a:t>
            </a:r>
          </a:p>
          <a:p>
            <a:pPr lvl="2" eaLnBrk="1" hangingPunct="1"/>
            <a:r>
              <a:rPr lang="it-IT" sz="2400" dirty="0" err="1" smtClean="0"/>
              <a:t>Ease</a:t>
            </a:r>
            <a:r>
              <a:rPr lang="it-IT" sz="2400" dirty="0" smtClean="0"/>
              <a:t> </a:t>
            </a:r>
            <a:r>
              <a:rPr lang="it-IT" sz="2400" dirty="0" smtClean="0"/>
              <a:t>of deployment vs </a:t>
            </a:r>
            <a:r>
              <a:rPr lang="it-IT" sz="2400" dirty="0" err="1" smtClean="0"/>
              <a:t>monolitic</a:t>
            </a:r>
            <a:r>
              <a:rPr lang="it-IT" sz="2400" dirty="0" smtClean="0"/>
              <a:t> </a:t>
            </a:r>
            <a:r>
              <a:rPr lang="it-IT" sz="2400" dirty="0" err="1" smtClean="0"/>
              <a:t>architecture</a:t>
            </a:r>
            <a:r>
              <a:rPr lang="it-IT" sz="2400" dirty="0" smtClean="0"/>
              <a:t> </a:t>
            </a:r>
            <a:r>
              <a:rPr lang="it-IT" sz="2400" dirty="0" err="1" smtClean="0"/>
              <a:t>that</a:t>
            </a:r>
            <a:r>
              <a:rPr lang="it-IT" sz="2400" dirty="0" smtClean="0"/>
              <a:t> </a:t>
            </a:r>
            <a:r>
              <a:rPr lang="it-IT" sz="2400" dirty="0" err="1" smtClean="0"/>
              <a:t>require</a:t>
            </a:r>
            <a:r>
              <a:rPr lang="it-IT" sz="2400" dirty="0" smtClean="0"/>
              <a:t> the </a:t>
            </a:r>
            <a:r>
              <a:rPr lang="it-IT" sz="2400" dirty="0" err="1" smtClean="0"/>
              <a:t>whole</a:t>
            </a:r>
            <a:r>
              <a:rPr lang="it-IT" sz="2400" dirty="0" smtClean="0"/>
              <a:t> </a:t>
            </a:r>
            <a:r>
              <a:rPr lang="it-IT" sz="2400" dirty="0" err="1" smtClean="0"/>
              <a:t>application</a:t>
            </a:r>
            <a:r>
              <a:rPr lang="it-IT" sz="2400" dirty="0" smtClean="0"/>
              <a:t> to be </a:t>
            </a:r>
            <a:r>
              <a:rPr lang="it-IT" sz="2400" dirty="0" err="1" smtClean="0"/>
              <a:t>deployed</a:t>
            </a:r>
            <a:r>
              <a:rPr lang="it-IT" sz="2400" dirty="0"/>
              <a:t> </a:t>
            </a:r>
            <a:r>
              <a:rPr lang="it-IT" sz="2400" dirty="0" smtClean="0"/>
              <a:t>in </a:t>
            </a:r>
            <a:r>
              <a:rPr lang="it-IT" sz="2400" dirty="0" err="1" smtClean="0"/>
              <a:t>order</a:t>
            </a:r>
            <a:r>
              <a:rPr lang="it-IT" sz="2400" dirty="0" smtClean="0"/>
              <a:t> to release </a:t>
            </a:r>
            <a:r>
              <a:rPr lang="it-IT" sz="2400" dirty="0" err="1" smtClean="0"/>
              <a:t>change</a:t>
            </a:r>
            <a:r>
              <a:rPr lang="it-IT" sz="2400" dirty="0" smtClean="0"/>
              <a:t> (</a:t>
            </a:r>
            <a:r>
              <a:rPr lang="it-IT" sz="2400" dirty="0" err="1" smtClean="0"/>
              <a:t>it</a:t>
            </a:r>
            <a:r>
              <a:rPr lang="it-IT" sz="2400" dirty="0" smtClean="0"/>
              <a:t> </a:t>
            </a:r>
            <a:r>
              <a:rPr lang="it-IT" sz="2400" dirty="0" err="1" smtClean="0"/>
              <a:t>doesn’t</a:t>
            </a:r>
            <a:r>
              <a:rPr lang="it-IT" sz="2400" dirty="0" smtClean="0"/>
              <a:t> </a:t>
            </a:r>
            <a:r>
              <a:rPr lang="it-IT" sz="2400" dirty="0" err="1" smtClean="0"/>
              <a:t>matter</a:t>
            </a:r>
            <a:r>
              <a:rPr lang="it-IT" sz="2400" dirty="0" smtClean="0"/>
              <a:t> </a:t>
            </a:r>
            <a:r>
              <a:rPr lang="it-IT" sz="2400" dirty="0" err="1" smtClean="0"/>
              <a:t>how</a:t>
            </a:r>
            <a:r>
              <a:rPr lang="it-IT" sz="2400" dirty="0" smtClean="0"/>
              <a:t> wide are the </a:t>
            </a:r>
            <a:r>
              <a:rPr lang="it-IT" sz="2400" dirty="0" err="1" smtClean="0"/>
              <a:t>changes</a:t>
            </a:r>
            <a:r>
              <a:rPr lang="it-IT" sz="2400" dirty="0" smtClean="0"/>
              <a:t>) scenario </a:t>
            </a:r>
            <a:r>
              <a:rPr lang="it-IT" sz="2400" dirty="0" err="1" smtClean="0"/>
              <a:t>that</a:t>
            </a:r>
            <a:r>
              <a:rPr lang="it-IT" sz="2400" dirty="0" smtClean="0"/>
              <a:t> </a:t>
            </a:r>
            <a:r>
              <a:rPr lang="it-IT" sz="2400" dirty="0" err="1" smtClean="0"/>
              <a:t>could</a:t>
            </a:r>
            <a:r>
              <a:rPr lang="it-IT" sz="2400" dirty="0" smtClean="0"/>
              <a:t> be large impact (time for </a:t>
            </a:r>
            <a:r>
              <a:rPr lang="it-IT" sz="2400" dirty="0" err="1" smtClean="0"/>
              <a:t>repuplish</a:t>
            </a:r>
            <a:r>
              <a:rPr lang="it-IT" sz="2400" dirty="0" smtClean="0"/>
              <a:t> a service)</a:t>
            </a:r>
            <a:r>
              <a:rPr lang="it-IT" sz="2400" dirty="0"/>
              <a:t> </a:t>
            </a:r>
            <a:r>
              <a:rPr lang="it-IT" sz="2400" dirty="0" smtClean="0"/>
              <a:t>and high </a:t>
            </a:r>
            <a:r>
              <a:rPr lang="it-IT" sz="2400" dirty="0" err="1" smtClean="0"/>
              <a:t>risk</a:t>
            </a:r>
            <a:r>
              <a:rPr lang="it-IT" sz="2400" dirty="0" smtClean="0"/>
              <a:t> </a:t>
            </a:r>
          </a:p>
          <a:p>
            <a:pPr lvl="2" eaLnBrk="1" hangingPunct="1"/>
            <a:r>
              <a:rPr lang="it-IT" sz="2400" dirty="0" smtClean="0"/>
              <a:t>Microservice </a:t>
            </a:r>
            <a:r>
              <a:rPr lang="it-IT" sz="2400" dirty="0" err="1" smtClean="0"/>
              <a:t>enable</a:t>
            </a:r>
            <a:r>
              <a:rPr lang="it-IT" sz="2400" dirty="0" smtClean="0"/>
              <a:t> </a:t>
            </a:r>
            <a:r>
              <a:rPr lang="it-IT" sz="2400" dirty="0" err="1" smtClean="0"/>
              <a:t>that</a:t>
            </a:r>
            <a:r>
              <a:rPr lang="it-IT" sz="2400" dirty="0" smtClean="0"/>
              <a:t> a </a:t>
            </a:r>
            <a:r>
              <a:rPr lang="it-IT" sz="2400" dirty="0" err="1" smtClean="0"/>
              <a:t>change</a:t>
            </a:r>
            <a:r>
              <a:rPr lang="it-IT" sz="2400" dirty="0" smtClean="0"/>
              <a:t> to a single service </a:t>
            </a:r>
            <a:r>
              <a:rPr lang="it-IT" sz="2400" dirty="0" err="1" smtClean="0"/>
              <a:t>colud</a:t>
            </a:r>
            <a:r>
              <a:rPr lang="it-IT" sz="2400" dirty="0" smtClean="0"/>
              <a:t> be </a:t>
            </a:r>
            <a:r>
              <a:rPr lang="it-IT" sz="2400" dirty="0" err="1" smtClean="0"/>
              <a:t>immediatly</a:t>
            </a:r>
            <a:r>
              <a:rPr lang="it-IT" sz="2400" dirty="0" smtClean="0"/>
              <a:t> </a:t>
            </a:r>
            <a:r>
              <a:rPr lang="it-IT" sz="2400" dirty="0" err="1" smtClean="0"/>
              <a:t>deployed</a:t>
            </a:r>
            <a:r>
              <a:rPr lang="it-IT" sz="2400" dirty="0" smtClean="0"/>
              <a:t> </a:t>
            </a:r>
            <a:r>
              <a:rPr lang="it-IT" sz="2400" dirty="0" err="1" smtClean="0"/>
              <a:t>isolated</a:t>
            </a:r>
            <a:r>
              <a:rPr lang="it-IT" sz="2400" dirty="0" smtClean="0"/>
              <a:t> from the </a:t>
            </a:r>
            <a:r>
              <a:rPr lang="it-IT" sz="2400" dirty="0" err="1" smtClean="0"/>
              <a:t>rest</a:t>
            </a:r>
            <a:r>
              <a:rPr lang="it-IT" sz="2400" dirty="0" smtClean="0"/>
              <a:t> of the </a:t>
            </a:r>
            <a:r>
              <a:rPr lang="it-IT" sz="2400" dirty="0" err="1" smtClean="0"/>
              <a:t>system</a:t>
            </a:r>
            <a:r>
              <a:rPr lang="it-IT" sz="2400" dirty="0" smtClean="0"/>
              <a:t> and fast </a:t>
            </a:r>
            <a:r>
              <a:rPr lang="it-IT" sz="2400" dirty="0" err="1" smtClean="0"/>
              <a:t>rollbacked</a:t>
            </a:r>
            <a:endParaRPr lang="it-IT" sz="2400" dirty="0"/>
          </a:p>
          <a:p>
            <a:pPr lvl="1" eaLnBrk="1" hangingPunct="1"/>
            <a:r>
              <a:rPr lang="it-IT" sz="2400" b="1" dirty="0" smtClean="0"/>
              <a:t>The </a:t>
            </a:r>
            <a:r>
              <a:rPr lang="it-IT" sz="2400" b="1" dirty="0" err="1" smtClean="0"/>
              <a:t>main</a:t>
            </a:r>
            <a:r>
              <a:rPr lang="it-IT" sz="2400" b="1" dirty="0" smtClean="0"/>
              <a:t> </a:t>
            </a:r>
            <a:r>
              <a:rPr lang="it-IT" sz="2400" b="1" dirty="0" err="1" smtClean="0"/>
              <a:t>downsides</a:t>
            </a:r>
            <a:r>
              <a:rPr lang="it-IT" sz="2400" b="1" dirty="0" smtClean="0"/>
              <a:t> of </a:t>
            </a:r>
            <a:r>
              <a:rPr lang="it-IT" sz="2400" b="1" dirty="0" err="1" smtClean="0"/>
              <a:t>this</a:t>
            </a:r>
            <a:r>
              <a:rPr lang="it-IT" sz="2400" b="1" dirty="0" smtClean="0"/>
              <a:t> design pattern are</a:t>
            </a:r>
            <a:r>
              <a:rPr lang="it-IT" sz="2400" dirty="0" smtClean="0"/>
              <a:t>:</a:t>
            </a:r>
          </a:p>
          <a:p>
            <a:pPr lvl="2" eaLnBrk="1" hangingPunct="1"/>
            <a:r>
              <a:rPr lang="it-IT" sz="2400" dirty="0" smtClean="0"/>
              <a:t>A </a:t>
            </a:r>
            <a:r>
              <a:rPr lang="it-IT" sz="2400" dirty="0" err="1" smtClean="0"/>
              <a:t>much</a:t>
            </a:r>
            <a:r>
              <a:rPr lang="it-IT" sz="2400" dirty="0" smtClean="0"/>
              <a:t> </a:t>
            </a:r>
            <a:r>
              <a:rPr lang="it-IT" sz="2400" dirty="0"/>
              <a:t>more </a:t>
            </a:r>
            <a:r>
              <a:rPr lang="it-IT" sz="2400" dirty="0" err="1"/>
              <a:t>complicated</a:t>
            </a:r>
            <a:r>
              <a:rPr lang="it-IT" sz="2400" dirty="0"/>
              <a:t> </a:t>
            </a:r>
            <a:r>
              <a:rPr lang="it-IT" sz="2400" dirty="0" err="1"/>
              <a:t>coding</a:t>
            </a:r>
            <a:r>
              <a:rPr lang="it-IT" sz="2400" dirty="0"/>
              <a:t> style and an </a:t>
            </a:r>
            <a:r>
              <a:rPr lang="it-IT" sz="2400" dirty="0" err="1"/>
              <a:t>overhead</a:t>
            </a:r>
            <a:r>
              <a:rPr lang="it-IT" sz="2400" dirty="0"/>
              <a:t> in </a:t>
            </a:r>
            <a:r>
              <a:rPr lang="it-IT" sz="2400" dirty="0" err="1" smtClean="0"/>
              <a:t>systems</a:t>
            </a:r>
            <a:r>
              <a:rPr lang="it-IT" sz="2400" dirty="0" smtClean="0"/>
              <a:t> </a:t>
            </a:r>
            <a:r>
              <a:rPr lang="it-IT" sz="2400" dirty="0"/>
              <a:t>management</a:t>
            </a:r>
          </a:p>
          <a:p>
            <a:pPr marL="876300" lvl="2" indent="0" eaLnBrk="1" hangingPunct="1">
              <a:buNone/>
            </a:pPr>
            <a:r>
              <a:rPr lang="it-IT" sz="2400" strike="sngStrike" dirty="0" err="1" smtClean="0"/>
              <a:t>But</a:t>
            </a:r>
            <a:r>
              <a:rPr lang="it-IT" sz="2400" strike="sngStrike" dirty="0" smtClean="0"/>
              <a:t> </a:t>
            </a:r>
            <a:r>
              <a:rPr lang="it-IT" sz="2400" strike="sngStrike" dirty="0" err="1" smtClean="0"/>
              <a:t>It</a:t>
            </a:r>
            <a:r>
              <a:rPr lang="it-IT" sz="2400" strike="sngStrike" dirty="0" smtClean="0"/>
              <a:t> </a:t>
            </a:r>
            <a:r>
              <a:rPr lang="it-IT" sz="2400" strike="sngStrike" dirty="0" err="1" smtClean="0"/>
              <a:t>is</a:t>
            </a:r>
            <a:r>
              <a:rPr lang="it-IT" sz="2400" strike="sngStrike" dirty="0" smtClean="0"/>
              <a:t> </a:t>
            </a:r>
            <a:r>
              <a:rPr lang="it-IT" sz="2400" strike="sngStrike" dirty="0" err="1" smtClean="0"/>
              <a:t>not</a:t>
            </a:r>
            <a:r>
              <a:rPr lang="it-IT" sz="2400" strike="sngStrike" dirty="0" smtClean="0"/>
              <a:t> a silver </a:t>
            </a:r>
            <a:r>
              <a:rPr lang="it-IT" sz="2400" strike="sngStrike" dirty="0" err="1" smtClean="0"/>
              <a:t>bullet</a:t>
            </a:r>
            <a:r>
              <a:rPr lang="it-IT" sz="2400" strike="sngStrike" dirty="0" smtClean="0"/>
              <a:t> or a free </a:t>
            </a:r>
            <a:r>
              <a:rPr lang="it-IT" sz="2400" strike="sngStrike" dirty="0" smtClean="0"/>
              <a:t>lunch. The pattern </a:t>
            </a:r>
            <a:r>
              <a:rPr lang="it-IT" sz="2400" strike="sngStrike" dirty="0" err="1" smtClean="0"/>
              <a:t>implies</a:t>
            </a:r>
            <a:r>
              <a:rPr lang="it-IT" sz="2400" strike="sngStrike" dirty="0" smtClean="0"/>
              <a:t> a </a:t>
            </a:r>
            <a:r>
              <a:rPr lang="it-IT" sz="2400" dirty="0" err="1" smtClean="0"/>
              <a:t>much</a:t>
            </a:r>
            <a:r>
              <a:rPr lang="it-IT" sz="2400" dirty="0" smtClean="0"/>
              <a:t> more </a:t>
            </a:r>
            <a:r>
              <a:rPr lang="it-IT" sz="2400" dirty="0" err="1" smtClean="0"/>
              <a:t>complicated</a:t>
            </a:r>
            <a:r>
              <a:rPr lang="it-IT" sz="2400" dirty="0" smtClean="0"/>
              <a:t> </a:t>
            </a:r>
            <a:r>
              <a:rPr lang="it-IT" sz="2400" dirty="0" err="1" smtClean="0"/>
              <a:t>coding</a:t>
            </a:r>
            <a:r>
              <a:rPr lang="it-IT" sz="2400" dirty="0" smtClean="0"/>
              <a:t> style and an </a:t>
            </a:r>
            <a:r>
              <a:rPr lang="it-IT" sz="2400" dirty="0" err="1" smtClean="0"/>
              <a:t>overhead</a:t>
            </a:r>
            <a:r>
              <a:rPr lang="it-IT" sz="2400" dirty="0" smtClean="0"/>
              <a:t> in </a:t>
            </a:r>
            <a:r>
              <a:rPr lang="it-IT" sz="2400" dirty="0" err="1" smtClean="0"/>
              <a:t>sistems</a:t>
            </a:r>
            <a:r>
              <a:rPr lang="it-IT" sz="2400" dirty="0" smtClean="0"/>
              <a:t> management.</a:t>
            </a:r>
            <a:endParaRPr lang="it-IT" sz="2400" dirty="0" smtClean="0"/>
          </a:p>
          <a:p>
            <a:pPr marL="876300" lvl="2" indent="0" eaLnBrk="1" hangingPunct="1">
              <a:buNone/>
            </a:pPr>
            <a:r>
              <a:rPr lang="it-IT" sz="2400" dirty="0"/>
              <a:t>	</a:t>
            </a:r>
            <a:r>
              <a:rPr lang="it-IT" sz="2400" dirty="0" smtClean="0"/>
              <a:t>	</a:t>
            </a:r>
            <a:r>
              <a:rPr lang="it-IT" sz="2400" strike="sngStrike" dirty="0" smtClean="0"/>
              <a:t>gestione di </a:t>
            </a:r>
            <a:r>
              <a:rPr lang="it-IT" sz="2400" strike="sngStrike" dirty="0" err="1" smtClean="0"/>
              <a:t>puù</a:t>
            </a:r>
            <a:r>
              <a:rPr lang="it-IT" sz="2400" strike="sngStrike" dirty="0" smtClean="0"/>
              <a:t> sistemi middleware (overhead in management) </a:t>
            </a:r>
          </a:p>
          <a:p>
            <a:pPr marL="876300" lvl="2" indent="0" eaLnBrk="1" hangingPunct="1">
              <a:buNone/>
            </a:pPr>
            <a:r>
              <a:rPr lang="it-IT" sz="2400" strike="sngStrike" dirty="0"/>
              <a:t>	</a:t>
            </a:r>
            <a:r>
              <a:rPr lang="it-IT" sz="2400" strike="sngStrike" dirty="0" smtClean="0"/>
              <a:t>	gestione della transazionalità in modo applicativo (overhead in </a:t>
            </a:r>
            <a:r>
              <a:rPr lang="it-IT" sz="2400" strike="sngStrike" dirty="0" err="1" smtClean="0"/>
              <a:t>coding</a:t>
            </a:r>
            <a:r>
              <a:rPr lang="it-IT" sz="2400" strike="sngStrike" dirty="0" smtClean="0"/>
              <a:t> )</a:t>
            </a:r>
            <a:endParaRPr lang="it-IT" sz="2400" strike="sngStrike"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23134637" cy="6405736"/>
          </a:xfrm>
        </p:spPr>
        <p:txBody>
          <a:bodyPr/>
          <a:lstStyle/>
          <a:p>
            <a:r>
              <a:rPr lang="it-IT" sz="2800" strike="sngStrike" dirty="0" err="1" smtClean="0"/>
              <a:t>Which</a:t>
            </a:r>
            <a:r>
              <a:rPr lang="it-IT" sz="2800" strike="sngStrike" dirty="0" smtClean="0"/>
              <a:t> </a:t>
            </a:r>
            <a:r>
              <a:rPr lang="it-IT" sz="2800" strike="sngStrike" dirty="0" err="1" smtClean="0"/>
              <a:t>is</a:t>
            </a:r>
            <a:r>
              <a:rPr lang="it-IT" sz="2800" strike="sngStrike" dirty="0" smtClean="0"/>
              <a:t> the database </a:t>
            </a:r>
            <a:r>
              <a:rPr lang="it-IT" sz="2800" strike="sngStrike" dirty="0" err="1" smtClean="0"/>
              <a:t>architecture</a:t>
            </a:r>
            <a:r>
              <a:rPr lang="it-IT" sz="2800" strike="sngStrike" dirty="0" smtClean="0"/>
              <a:t> </a:t>
            </a:r>
            <a:r>
              <a:rPr lang="it-IT" sz="2800" strike="sngStrike" dirty="0" err="1" smtClean="0"/>
              <a:t>that</a:t>
            </a:r>
            <a:r>
              <a:rPr lang="it-IT" sz="2800" strike="sngStrike" dirty="0" smtClean="0"/>
              <a:t> </a:t>
            </a:r>
            <a:r>
              <a:rPr lang="it-IT" sz="2800" strike="sngStrike" dirty="0" err="1" smtClean="0"/>
              <a:t>fits</a:t>
            </a:r>
            <a:r>
              <a:rPr lang="it-IT" sz="2800" strike="sngStrike" dirty="0" smtClean="0"/>
              <a:t> </a:t>
            </a:r>
            <a:r>
              <a:rPr lang="it-IT" sz="2800" strike="sngStrike" dirty="0" err="1" smtClean="0"/>
              <a:t>better</a:t>
            </a:r>
            <a:r>
              <a:rPr lang="it-IT" sz="2800" strike="sngStrike" dirty="0" smtClean="0"/>
              <a:t> a </a:t>
            </a:r>
            <a:r>
              <a:rPr lang="it-IT" sz="2800" strike="sngStrike" dirty="0" err="1" smtClean="0"/>
              <a:t>microservice</a:t>
            </a:r>
            <a:r>
              <a:rPr lang="it-IT" sz="2800" strike="sngStrike" dirty="0" smtClean="0"/>
              <a:t> </a:t>
            </a:r>
            <a:r>
              <a:rPr lang="it-IT" sz="2800" strike="sngStrike" dirty="0" smtClean="0"/>
              <a:t>design pattern: DATABASE PER SERVICE PATTERN</a:t>
            </a:r>
          </a:p>
          <a:p>
            <a:pPr lvl="1"/>
            <a:r>
              <a:rPr lang="it-IT" sz="2800" dirty="0" smtClean="0"/>
              <a:t>With </a:t>
            </a:r>
            <a:r>
              <a:rPr lang="it-IT" sz="2800" dirty="0" smtClean="0"/>
              <a:t>a </a:t>
            </a:r>
            <a:r>
              <a:rPr lang="it-IT" sz="2800" dirty="0" smtClean="0"/>
              <a:t>«Database </a:t>
            </a:r>
            <a:r>
              <a:rPr lang="it-IT" sz="2800" dirty="0" smtClean="0"/>
              <a:t>per </a:t>
            </a:r>
            <a:r>
              <a:rPr lang="it-IT" sz="2800" dirty="0" smtClean="0"/>
              <a:t>service» </a:t>
            </a:r>
            <a:r>
              <a:rPr lang="it-IT" sz="2800" dirty="0" smtClean="0"/>
              <a:t>pattern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achieve</a:t>
            </a:r>
            <a:r>
              <a:rPr lang="it-IT" sz="2800" dirty="0" smtClean="0"/>
              <a:t> </a:t>
            </a:r>
            <a:r>
              <a:rPr lang="it-IT" sz="2800" dirty="0" err="1" smtClean="0"/>
              <a:t>that</a:t>
            </a:r>
            <a:r>
              <a:rPr lang="it-IT" sz="2800" dirty="0" smtClean="0"/>
              <a:t>:</a:t>
            </a:r>
            <a:endParaRPr lang="it-IT" sz="2800" dirty="0" smtClean="0"/>
          </a:p>
          <a:p>
            <a:pPr lvl="2"/>
            <a:r>
              <a:rPr lang="it-IT" sz="2800" dirty="0" err="1" smtClean="0"/>
              <a:t>Each</a:t>
            </a:r>
            <a:r>
              <a:rPr lang="it-IT" sz="2800" dirty="0" smtClean="0"/>
              <a:t> </a:t>
            </a:r>
            <a:r>
              <a:rPr lang="it-IT" sz="2800" dirty="0" err="1" smtClean="0"/>
              <a:t>microservice’s</a:t>
            </a:r>
            <a:r>
              <a:rPr lang="it-IT" sz="2800" dirty="0" smtClean="0"/>
              <a:t> </a:t>
            </a:r>
            <a:r>
              <a:rPr lang="it-IT" sz="2800" dirty="0" err="1" smtClean="0"/>
              <a:t>persistence</a:t>
            </a:r>
            <a:r>
              <a:rPr lang="it-IT" sz="2800" dirty="0" smtClean="0"/>
              <a:t> data private to </a:t>
            </a:r>
            <a:r>
              <a:rPr lang="it-IT" sz="2800" dirty="0" err="1" smtClean="0"/>
              <a:t>that</a:t>
            </a:r>
            <a:r>
              <a:rPr lang="it-IT" sz="2800" dirty="0" smtClean="0"/>
              <a:t> service </a:t>
            </a:r>
            <a:r>
              <a:rPr lang="it-IT" sz="2800" dirty="0" err="1" smtClean="0"/>
              <a:t>accessible</a:t>
            </a:r>
            <a:r>
              <a:rPr lang="it-IT" sz="2800" dirty="0" smtClean="0"/>
              <a:t> </a:t>
            </a:r>
            <a:r>
              <a:rPr lang="it-IT" sz="2800" dirty="0" err="1" smtClean="0"/>
              <a:t>only</a:t>
            </a:r>
            <a:r>
              <a:rPr lang="it-IT" sz="2800" dirty="0" smtClean="0"/>
              <a:t> via </a:t>
            </a:r>
            <a:r>
              <a:rPr lang="it-IT" sz="2800" dirty="0" err="1" smtClean="0"/>
              <a:t>its</a:t>
            </a:r>
            <a:r>
              <a:rPr lang="it-IT" sz="2800" dirty="0" smtClean="0"/>
              <a:t> API</a:t>
            </a:r>
          </a:p>
          <a:p>
            <a:pPr lvl="3"/>
            <a:r>
              <a:rPr lang="it-IT" sz="2800" dirty="0" smtClean="0"/>
              <a:t>To </a:t>
            </a:r>
            <a:r>
              <a:rPr lang="it-IT" sz="2800" dirty="0" err="1" smtClean="0"/>
              <a:t>keep</a:t>
            </a:r>
            <a:r>
              <a:rPr lang="it-IT" sz="2800" dirty="0" smtClean="0"/>
              <a:t> data private in case of </a:t>
            </a:r>
            <a:r>
              <a:rPr lang="it-IT" sz="2800" dirty="0" err="1" smtClean="0"/>
              <a:t>relational</a:t>
            </a:r>
            <a:r>
              <a:rPr lang="it-IT" sz="2800" dirty="0" smtClean="0"/>
              <a:t> database </a:t>
            </a:r>
            <a:r>
              <a:rPr lang="it-IT" sz="2800" dirty="0" err="1" smtClean="0"/>
              <a:t>such</a:t>
            </a:r>
            <a:r>
              <a:rPr lang="it-IT" sz="2800" dirty="0" smtClean="0"/>
              <a:t> are the option:</a:t>
            </a:r>
          </a:p>
          <a:p>
            <a:pPr lvl="4"/>
            <a:r>
              <a:rPr lang="it-IT" sz="2800" dirty="0" smtClean="0"/>
              <a:t>Private-</a:t>
            </a:r>
            <a:r>
              <a:rPr lang="it-IT" sz="2800" dirty="0" err="1" smtClean="0"/>
              <a:t>table</a:t>
            </a:r>
            <a:r>
              <a:rPr lang="it-IT" sz="2800" dirty="0" smtClean="0"/>
              <a:t>-per service (</a:t>
            </a:r>
            <a:r>
              <a:rPr lang="it-IT" sz="2800" dirty="0" err="1" smtClean="0"/>
              <a:t>lowest</a:t>
            </a:r>
            <a:r>
              <a:rPr lang="it-IT" sz="2800" dirty="0" smtClean="0"/>
              <a:t> overhead)</a:t>
            </a:r>
          </a:p>
          <a:p>
            <a:pPr lvl="4"/>
            <a:r>
              <a:rPr lang="it-IT" sz="2800" dirty="0" smtClean="0"/>
              <a:t>Schema-</a:t>
            </a:r>
            <a:r>
              <a:rPr lang="it-IT" sz="2800" dirty="0" err="1" smtClean="0"/>
              <a:t>per_service</a:t>
            </a:r>
            <a:r>
              <a:rPr lang="it-IT" sz="2800" dirty="0" smtClean="0"/>
              <a:t> (</a:t>
            </a:r>
            <a:r>
              <a:rPr lang="it-IT" sz="2800" dirty="0" err="1" smtClean="0"/>
              <a:t>makes</a:t>
            </a:r>
            <a:r>
              <a:rPr lang="it-IT" sz="2800" dirty="0" smtClean="0"/>
              <a:t> </a:t>
            </a:r>
            <a:r>
              <a:rPr lang="it-IT" sz="2800" dirty="0" err="1" smtClean="0"/>
              <a:t>clear</a:t>
            </a:r>
            <a:r>
              <a:rPr lang="it-IT" sz="2800" dirty="0" smtClean="0"/>
              <a:t> </a:t>
            </a:r>
            <a:r>
              <a:rPr lang="it-IT" sz="2800" dirty="0" err="1" smtClean="0"/>
              <a:t>ownership</a:t>
            </a:r>
            <a:r>
              <a:rPr lang="it-IT" sz="2800" dirty="0" smtClean="0"/>
              <a:t>)</a:t>
            </a:r>
          </a:p>
          <a:p>
            <a:pPr lvl="4"/>
            <a:r>
              <a:rPr lang="it-IT" sz="2800" dirty="0" smtClean="0"/>
              <a:t>Database-server-per-service (for </a:t>
            </a:r>
            <a:r>
              <a:rPr lang="it-IT" sz="2800" dirty="0" err="1" smtClean="0"/>
              <a:t>highly</a:t>
            </a:r>
            <a:r>
              <a:rPr lang="it-IT" sz="2800" dirty="0" smtClean="0"/>
              <a:t> </a:t>
            </a:r>
            <a:r>
              <a:rPr lang="it-IT" sz="2800" dirty="0" err="1" smtClean="0"/>
              <a:t>throughput</a:t>
            </a:r>
            <a:r>
              <a:rPr lang="it-IT" sz="2800" dirty="0" smtClean="0"/>
              <a:t> service – neo4j) </a:t>
            </a:r>
          </a:p>
          <a:p>
            <a:pPr lvl="3"/>
            <a:r>
              <a:rPr lang="it-IT" sz="2800" dirty="0" smtClean="0"/>
              <a:t>To </a:t>
            </a:r>
            <a:r>
              <a:rPr lang="it-IT" sz="2800" dirty="0" err="1" smtClean="0"/>
              <a:t>enforce</a:t>
            </a:r>
            <a:r>
              <a:rPr lang="it-IT" sz="2800" dirty="0" smtClean="0"/>
              <a:t> </a:t>
            </a:r>
            <a:r>
              <a:rPr lang="it-IT" sz="2800" dirty="0" err="1" smtClean="0"/>
              <a:t>encapsulation</a:t>
            </a:r>
            <a:r>
              <a:rPr lang="it-IT" sz="2800" dirty="0" smtClean="0"/>
              <a:t> with </a:t>
            </a:r>
            <a:r>
              <a:rPr lang="it-IT" sz="2800" dirty="0" err="1" smtClean="0"/>
              <a:t>different</a:t>
            </a:r>
            <a:r>
              <a:rPr lang="it-IT" sz="2800" dirty="0" smtClean="0"/>
              <a:t> database </a:t>
            </a:r>
            <a:r>
              <a:rPr lang="it-IT" sz="2800" dirty="0" err="1" smtClean="0"/>
              <a:t>user</a:t>
            </a:r>
            <a:r>
              <a:rPr lang="it-IT" sz="2800" dirty="0" smtClean="0"/>
              <a:t> id to </a:t>
            </a:r>
            <a:r>
              <a:rPr lang="it-IT" sz="2800" dirty="0" err="1" smtClean="0"/>
              <a:t>each</a:t>
            </a:r>
            <a:r>
              <a:rPr lang="it-IT" sz="2800" dirty="0" smtClean="0"/>
              <a:t> service so </a:t>
            </a:r>
            <a:r>
              <a:rPr lang="it-IT" sz="2800" dirty="0" err="1" smtClean="0"/>
              <a:t>developers</a:t>
            </a:r>
            <a:r>
              <a:rPr lang="it-IT" sz="2800" dirty="0" smtClean="0"/>
              <a:t> </a:t>
            </a:r>
            <a:r>
              <a:rPr lang="it-IT" sz="2800" dirty="0" err="1" smtClean="0"/>
              <a:t>wil</a:t>
            </a:r>
            <a:r>
              <a:rPr lang="it-IT" sz="2800" dirty="0" smtClean="0"/>
              <a:t> </a:t>
            </a:r>
            <a:r>
              <a:rPr lang="it-IT" sz="2800" dirty="0" err="1" smtClean="0"/>
              <a:t>not</a:t>
            </a:r>
            <a:r>
              <a:rPr lang="it-IT" sz="2800" dirty="0" smtClean="0"/>
              <a:t> </a:t>
            </a:r>
            <a:r>
              <a:rPr lang="it-IT" sz="2800" dirty="0" err="1" smtClean="0"/>
              <a:t>temped</a:t>
            </a:r>
            <a:r>
              <a:rPr lang="it-IT" sz="2800" dirty="0" smtClean="0"/>
              <a:t> to bypass a service api and </a:t>
            </a:r>
            <a:r>
              <a:rPr lang="it-IT" sz="2800" dirty="0" err="1" smtClean="0"/>
              <a:t>access</a:t>
            </a:r>
            <a:r>
              <a:rPr lang="it-IT" sz="2800" dirty="0" smtClean="0"/>
              <a:t> </a:t>
            </a:r>
            <a:r>
              <a:rPr lang="it-IT" sz="2800" dirty="0" err="1" smtClean="0"/>
              <a:t>it’s</a:t>
            </a:r>
            <a:r>
              <a:rPr lang="it-IT" sz="2800" dirty="0" smtClean="0"/>
              <a:t> data </a:t>
            </a:r>
            <a:r>
              <a:rPr lang="it-IT" sz="2800" dirty="0" err="1" smtClean="0"/>
              <a:t>directly</a:t>
            </a:r>
            <a:endParaRPr lang="it-IT" sz="2800" dirty="0" smtClean="0"/>
          </a:p>
          <a:p>
            <a:pPr lvl="3"/>
            <a:endParaRPr lang="it-IT" sz="2800" dirty="0"/>
          </a:p>
          <a:p>
            <a:pPr lvl="2"/>
            <a:r>
              <a:rPr lang="it-IT" sz="2800" dirty="0" smtClean="0"/>
              <a:t> </a:t>
            </a:r>
          </a:p>
          <a:p>
            <a:pPr lvl="3"/>
            <a:endParaRPr lang="it-IT" sz="2000" dirty="0" smtClean="0"/>
          </a:p>
          <a:p>
            <a:pPr lvl="2"/>
            <a:endParaRPr lang="it-IT" sz="2400" dirty="0"/>
          </a:p>
          <a:p>
            <a:pPr lvl="3"/>
            <a:endParaRPr lang="it-IT" sz="2400" dirty="0"/>
          </a:p>
        </p:txBody>
      </p:sp>
      <p:sp>
        <p:nvSpPr>
          <p:cNvPr id="5"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
        <p:nvSpPr>
          <p:cNvPr id="3" name="Segnaposto contenuto 2"/>
          <p:cNvSpPr>
            <a:spLocks noGrp="1"/>
          </p:cNvSpPr>
          <p:nvPr>
            <p:ph idx="1"/>
          </p:nvPr>
        </p:nvSpPr>
        <p:spPr/>
        <p:txBody>
          <a:bodyPr/>
          <a:lstStyle/>
          <a:p>
            <a:pPr lvl="2"/>
            <a:r>
              <a:rPr lang="it-IT" sz="2800" dirty="0"/>
              <a:t>Benefits of </a:t>
            </a:r>
            <a:r>
              <a:rPr lang="it-IT" sz="2800" dirty="0" err="1"/>
              <a:t>this</a:t>
            </a:r>
            <a:r>
              <a:rPr lang="it-IT" sz="2800" dirty="0"/>
              <a:t> pattern</a:t>
            </a:r>
          </a:p>
          <a:p>
            <a:pPr lvl="3"/>
            <a:r>
              <a:rPr lang="it-IT" sz="2800" dirty="0" err="1"/>
              <a:t>Ensure</a:t>
            </a:r>
            <a:r>
              <a:rPr lang="it-IT" sz="2800" dirty="0"/>
              <a:t> </a:t>
            </a:r>
            <a:r>
              <a:rPr lang="it-IT" sz="2800" dirty="0" err="1"/>
              <a:t>that</a:t>
            </a:r>
            <a:r>
              <a:rPr lang="it-IT" sz="2800" dirty="0"/>
              <a:t> the </a:t>
            </a:r>
            <a:r>
              <a:rPr lang="it-IT" sz="2800" dirty="0" err="1"/>
              <a:t>services</a:t>
            </a:r>
            <a:r>
              <a:rPr lang="it-IT" sz="2800" dirty="0"/>
              <a:t> are </a:t>
            </a:r>
            <a:r>
              <a:rPr lang="it-IT" sz="2800" dirty="0" err="1"/>
              <a:t>loosely</a:t>
            </a:r>
            <a:r>
              <a:rPr lang="it-IT" sz="2800" dirty="0"/>
              <a:t> </a:t>
            </a:r>
            <a:r>
              <a:rPr lang="it-IT" sz="2800" dirty="0" err="1"/>
              <a:t>couples</a:t>
            </a:r>
            <a:r>
              <a:rPr lang="it-IT" sz="2800" dirty="0"/>
              <a:t> </a:t>
            </a:r>
            <a:r>
              <a:rPr lang="it-IT" sz="2800" dirty="0" err="1"/>
              <a:t>changes</a:t>
            </a:r>
            <a:r>
              <a:rPr lang="it-IT" sz="2800" dirty="0"/>
              <a:t> to </a:t>
            </a:r>
            <a:r>
              <a:rPr lang="it-IT" sz="2800" dirty="0" err="1"/>
              <a:t>one</a:t>
            </a:r>
            <a:r>
              <a:rPr lang="it-IT" sz="2800" dirty="0"/>
              <a:t> </a:t>
            </a:r>
            <a:r>
              <a:rPr lang="it-IT" sz="2800" dirty="0" err="1"/>
              <a:t>service’s</a:t>
            </a:r>
            <a:r>
              <a:rPr lang="it-IT" sz="2800" dirty="0"/>
              <a:t> database </a:t>
            </a:r>
            <a:r>
              <a:rPr lang="it-IT" sz="2800" dirty="0" err="1"/>
              <a:t>dos</a:t>
            </a:r>
            <a:r>
              <a:rPr lang="it-IT" sz="2800" dirty="0"/>
              <a:t> </a:t>
            </a:r>
            <a:r>
              <a:rPr lang="it-IT" sz="2800" dirty="0" err="1"/>
              <a:t>not</a:t>
            </a:r>
            <a:r>
              <a:rPr lang="it-IT" sz="2800" dirty="0"/>
              <a:t> impact </a:t>
            </a:r>
            <a:r>
              <a:rPr lang="it-IT" sz="2800" dirty="0" err="1"/>
              <a:t>any</a:t>
            </a:r>
            <a:r>
              <a:rPr lang="it-IT" sz="2800" dirty="0"/>
              <a:t> </a:t>
            </a:r>
            <a:r>
              <a:rPr lang="it-IT" sz="2800" dirty="0" err="1"/>
              <a:t>other</a:t>
            </a:r>
            <a:r>
              <a:rPr lang="it-IT" sz="2800" dirty="0"/>
              <a:t> </a:t>
            </a:r>
            <a:r>
              <a:rPr lang="it-IT" sz="2800" dirty="0" err="1"/>
              <a:t>services</a:t>
            </a:r>
            <a:endParaRPr lang="it-IT" sz="2800" dirty="0"/>
          </a:p>
          <a:p>
            <a:pPr lvl="3"/>
            <a:r>
              <a:rPr lang="it-IT" sz="2800" dirty="0" err="1"/>
              <a:t>Each</a:t>
            </a:r>
            <a:r>
              <a:rPr lang="it-IT" sz="2800" dirty="0"/>
              <a:t> service can use the </a:t>
            </a:r>
            <a:r>
              <a:rPr lang="it-IT" sz="2800" dirty="0" err="1"/>
              <a:t>type</a:t>
            </a:r>
            <a:r>
              <a:rPr lang="it-IT" sz="2800" dirty="0"/>
              <a:t> of database </a:t>
            </a:r>
            <a:r>
              <a:rPr lang="it-IT" sz="2800" dirty="0" err="1"/>
              <a:t>that</a:t>
            </a:r>
            <a:r>
              <a:rPr lang="it-IT" sz="2800" dirty="0"/>
              <a:t> </a:t>
            </a:r>
            <a:r>
              <a:rPr lang="it-IT" sz="2800" dirty="0" err="1"/>
              <a:t>is</a:t>
            </a:r>
            <a:r>
              <a:rPr lang="it-IT" sz="2800" dirty="0"/>
              <a:t> best </a:t>
            </a:r>
            <a:r>
              <a:rPr lang="it-IT" sz="2800" dirty="0" err="1"/>
              <a:t>suited</a:t>
            </a:r>
            <a:r>
              <a:rPr lang="it-IT" sz="2800" dirty="0"/>
              <a:t> to </a:t>
            </a:r>
            <a:r>
              <a:rPr lang="it-IT" sz="2800" dirty="0" err="1"/>
              <a:t>its</a:t>
            </a:r>
            <a:r>
              <a:rPr lang="it-IT" sz="2800" dirty="0"/>
              <a:t> </a:t>
            </a:r>
            <a:r>
              <a:rPr lang="it-IT" sz="2800" dirty="0" err="1"/>
              <a:t>need</a:t>
            </a:r>
            <a:r>
              <a:rPr lang="it-IT" sz="2800" dirty="0"/>
              <a:t> (neo4j social </a:t>
            </a:r>
            <a:r>
              <a:rPr lang="it-IT" sz="2800" dirty="0" err="1"/>
              <a:t>graph</a:t>
            </a:r>
            <a:r>
              <a:rPr lang="it-IT" sz="2800" dirty="0"/>
              <a:t>, </a:t>
            </a:r>
            <a:r>
              <a:rPr lang="it-IT" sz="2800" dirty="0" err="1"/>
              <a:t>elasticsearch</a:t>
            </a:r>
            <a:r>
              <a:rPr lang="it-IT" sz="2800" dirty="0"/>
              <a:t> for text </a:t>
            </a:r>
            <a:r>
              <a:rPr lang="it-IT" sz="2800" dirty="0" err="1"/>
              <a:t>serches,etc</a:t>
            </a:r>
            <a:r>
              <a:rPr lang="it-IT" sz="2800" dirty="0"/>
              <a:t>)</a:t>
            </a:r>
          </a:p>
          <a:p>
            <a:pPr lvl="2"/>
            <a:r>
              <a:rPr lang="it-IT" sz="2800" dirty="0" err="1"/>
              <a:t>Drawbacks</a:t>
            </a:r>
            <a:endParaRPr lang="it-IT" sz="2800" dirty="0"/>
          </a:p>
          <a:p>
            <a:pPr lvl="3"/>
            <a:r>
              <a:rPr lang="it-IT" sz="2800" dirty="0"/>
              <a:t>Distributed business </a:t>
            </a:r>
            <a:r>
              <a:rPr lang="it-IT" sz="2800" dirty="0" err="1"/>
              <a:t>transaction</a:t>
            </a:r>
            <a:r>
              <a:rPr lang="it-IT" sz="2800" dirty="0"/>
              <a:t> </a:t>
            </a:r>
            <a:r>
              <a:rPr lang="it-IT" sz="2800" dirty="0" err="1"/>
              <a:t>that</a:t>
            </a:r>
            <a:r>
              <a:rPr lang="it-IT" sz="2800" dirty="0"/>
              <a:t> </a:t>
            </a:r>
            <a:r>
              <a:rPr lang="it-IT" sz="2800" dirty="0" err="1"/>
              <a:t>span</a:t>
            </a:r>
            <a:r>
              <a:rPr lang="it-IT" sz="2800" dirty="0"/>
              <a:t> multiple </a:t>
            </a:r>
            <a:r>
              <a:rPr lang="it-IT" sz="2800" dirty="0" err="1"/>
              <a:t>services</a:t>
            </a:r>
            <a:r>
              <a:rPr lang="it-IT" sz="2800" dirty="0"/>
              <a:t> </a:t>
            </a:r>
            <a:r>
              <a:rPr lang="it-IT" sz="2800" dirty="0" err="1"/>
              <a:t>could</a:t>
            </a:r>
            <a:r>
              <a:rPr lang="it-IT" sz="2800" dirty="0"/>
              <a:t> be </a:t>
            </a:r>
            <a:r>
              <a:rPr lang="it-IT" sz="2800" dirty="0" err="1"/>
              <a:t>not</a:t>
            </a:r>
            <a:r>
              <a:rPr lang="it-IT" sz="2800" dirty="0"/>
              <a:t> </a:t>
            </a:r>
            <a:r>
              <a:rPr lang="it-IT" sz="2800" dirty="0" err="1"/>
              <a:t>implemented</a:t>
            </a:r>
            <a:r>
              <a:rPr lang="it-IT" sz="2800" dirty="0"/>
              <a:t> (CAP </a:t>
            </a:r>
            <a:r>
              <a:rPr lang="it-IT" sz="2800" dirty="0" err="1"/>
              <a:t>theorem</a:t>
            </a:r>
            <a:r>
              <a:rPr lang="it-IT" sz="2800" dirty="0"/>
              <a:t> and </a:t>
            </a:r>
            <a:r>
              <a:rPr lang="it-IT" sz="2800" dirty="0" err="1"/>
              <a:t>many</a:t>
            </a:r>
            <a:r>
              <a:rPr lang="it-IT" sz="2800" dirty="0"/>
              <a:t> </a:t>
            </a:r>
            <a:r>
              <a:rPr lang="it-IT" sz="2800" dirty="0" err="1"/>
              <a:t>modern</a:t>
            </a:r>
            <a:r>
              <a:rPr lang="it-IT" sz="2800" dirty="0"/>
              <a:t> database </a:t>
            </a:r>
            <a:r>
              <a:rPr lang="it-IT" sz="2800" dirty="0" err="1"/>
              <a:t>does</a:t>
            </a:r>
            <a:r>
              <a:rPr lang="it-IT" sz="2800" dirty="0"/>
              <a:t> </a:t>
            </a:r>
            <a:r>
              <a:rPr lang="it-IT" sz="2800" dirty="0" err="1"/>
              <a:t>not</a:t>
            </a:r>
            <a:r>
              <a:rPr lang="it-IT" sz="2800" dirty="0"/>
              <a:t> </a:t>
            </a:r>
            <a:r>
              <a:rPr lang="it-IT" sz="2800" dirty="0" err="1"/>
              <a:t>support</a:t>
            </a:r>
            <a:r>
              <a:rPr lang="it-IT" sz="2800" dirty="0"/>
              <a:t> </a:t>
            </a:r>
            <a:r>
              <a:rPr lang="it-IT" sz="2800" dirty="0" err="1"/>
              <a:t>them</a:t>
            </a:r>
            <a:r>
              <a:rPr lang="it-IT" sz="2800" dirty="0"/>
              <a:t> </a:t>
            </a:r>
            <a:r>
              <a:rPr lang="it-IT" sz="2800" dirty="0" err="1"/>
              <a:t>NoSql</a:t>
            </a:r>
            <a:r>
              <a:rPr lang="it-IT" sz="2800" dirty="0"/>
              <a:t>)</a:t>
            </a:r>
          </a:p>
          <a:p>
            <a:pPr lvl="3"/>
            <a:r>
              <a:rPr lang="it-IT" sz="2800" dirty="0" err="1"/>
              <a:t>Implementing</a:t>
            </a:r>
            <a:r>
              <a:rPr lang="it-IT" sz="2800" dirty="0"/>
              <a:t> </a:t>
            </a:r>
            <a:r>
              <a:rPr lang="it-IT" sz="2800" dirty="0" err="1"/>
              <a:t>queries</a:t>
            </a:r>
            <a:r>
              <a:rPr lang="it-IT" sz="2800" dirty="0"/>
              <a:t> </a:t>
            </a:r>
            <a:r>
              <a:rPr lang="it-IT" sz="2800" dirty="0" err="1"/>
              <a:t>that</a:t>
            </a:r>
            <a:r>
              <a:rPr lang="it-IT" sz="2800" dirty="0"/>
              <a:t> join data </a:t>
            </a:r>
            <a:r>
              <a:rPr lang="it-IT" sz="2800" dirty="0" err="1"/>
              <a:t>that</a:t>
            </a:r>
            <a:r>
              <a:rPr lang="it-IT" sz="2800" dirty="0"/>
              <a:t> are </a:t>
            </a:r>
            <a:r>
              <a:rPr lang="it-IT" sz="2800" dirty="0" err="1"/>
              <a:t>now</a:t>
            </a:r>
            <a:r>
              <a:rPr lang="it-IT" sz="2800" dirty="0"/>
              <a:t> in multiple </a:t>
            </a:r>
            <a:r>
              <a:rPr lang="it-IT" sz="2800" dirty="0" err="1"/>
              <a:t>datanìbase</a:t>
            </a:r>
            <a:r>
              <a:rPr lang="it-IT" sz="2800" dirty="0"/>
              <a:t> </a:t>
            </a:r>
            <a:r>
              <a:rPr lang="it-IT" sz="2800" dirty="0" err="1"/>
              <a:t>is</a:t>
            </a:r>
            <a:r>
              <a:rPr lang="it-IT" sz="2800" dirty="0"/>
              <a:t> </a:t>
            </a:r>
            <a:r>
              <a:rPr lang="it-IT" sz="2800" dirty="0" err="1"/>
              <a:t>challenging</a:t>
            </a:r>
            <a:r>
              <a:rPr lang="it-IT" sz="2800" dirty="0"/>
              <a:t> </a:t>
            </a:r>
          </a:p>
          <a:p>
            <a:pPr lvl="3"/>
            <a:r>
              <a:rPr lang="it-IT" sz="2800" dirty="0"/>
              <a:t>An </a:t>
            </a:r>
            <a:r>
              <a:rPr lang="it-IT" sz="2800" dirty="0" err="1"/>
              <a:t>overall</a:t>
            </a:r>
            <a:r>
              <a:rPr lang="it-IT" sz="2800" dirty="0"/>
              <a:t> more </a:t>
            </a:r>
            <a:r>
              <a:rPr lang="it-IT" sz="2800" dirty="0" err="1"/>
              <a:t>complex</a:t>
            </a:r>
            <a:r>
              <a:rPr lang="it-IT" sz="2800" dirty="0"/>
              <a:t> </a:t>
            </a:r>
            <a:r>
              <a:rPr lang="it-IT" sz="2800" dirty="0" err="1"/>
              <a:t>programming</a:t>
            </a:r>
            <a:r>
              <a:rPr lang="it-IT" sz="2800" dirty="0"/>
              <a:t> model</a:t>
            </a:r>
          </a:p>
          <a:p>
            <a:pPr lvl="2"/>
            <a:r>
              <a:rPr lang="it-IT" sz="2800" dirty="0"/>
              <a:t>Solution to </a:t>
            </a:r>
            <a:r>
              <a:rPr lang="it-IT" sz="2800" dirty="0" err="1"/>
              <a:t>drawbacks</a:t>
            </a:r>
            <a:r>
              <a:rPr lang="it-IT" sz="2800" dirty="0"/>
              <a:t>:</a:t>
            </a:r>
          </a:p>
          <a:p>
            <a:pPr lvl="3"/>
            <a:r>
              <a:rPr lang="it-IT" sz="2800" dirty="0"/>
              <a:t>Data </a:t>
            </a:r>
            <a:r>
              <a:rPr lang="it-IT" sz="2800" dirty="0" err="1"/>
              <a:t>consistency</a:t>
            </a:r>
            <a:r>
              <a:rPr lang="it-IT" sz="2800" dirty="0"/>
              <a:t> </a:t>
            </a:r>
            <a:r>
              <a:rPr lang="it-IT" sz="2800" dirty="0" err="1"/>
              <a:t>across</a:t>
            </a:r>
            <a:r>
              <a:rPr lang="it-IT" sz="2800" dirty="0"/>
              <a:t> </a:t>
            </a:r>
            <a:r>
              <a:rPr lang="it-IT" sz="2800" dirty="0"/>
              <a:t>multiple </a:t>
            </a:r>
            <a:r>
              <a:rPr lang="it-IT" sz="2800" dirty="0" err="1"/>
              <a:t>services</a:t>
            </a:r>
            <a:r>
              <a:rPr lang="it-IT" sz="2800" dirty="0"/>
              <a:t> </a:t>
            </a:r>
            <a:r>
              <a:rPr lang="it-IT" sz="2800" dirty="0" err="1"/>
              <a:t>could</a:t>
            </a:r>
            <a:r>
              <a:rPr lang="it-IT" sz="2800" dirty="0"/>
              <a:t> be </a:t>
            </a:r>
            <a:r>
              <a:rPr lang="it-IT" sz="2800" dirty="0" err="1"/>
              <a:t>enabled</a:t>
            </a:r>
            <a:r>
              <a:rPr lang="it-IT" sz="2800" dirty="0"/>
              <a:t> </a:t>
            </a:r>
            <a:r>
              <a:rPr lang="it-IT" sz="2800" dirty="0" err="1"/>
              <a:t>without</a:t>
            </a:r>
            <a:r>
              <a:rPr lang="it-IT" sz="2800" dirty="0"/>
              <a:t> </a:t>
            </a:r>
            <a:r>
              <a:rPr lang="it-IT" sz="2800" dirty="0" err="1"/>
              <a:t>distributed</a:t>
            </a:r>
            <a:r>
              <a:rPr lang="it-IT" sz="2800" dirty="0"/>
              <a:t> </a:t>
            </a:r>
            <a:r>
              <a:rPr lang="it-IT" sz="2800" dirty="0" err="1"/>
              <a:t>transaction</a:t>
            </a:r>
            <a:r>
              <a:rPr lang="it-IT" sz="2800" dirty="0"/>
              <a:t> with a </a:t>
            </a:r>
            <a:r>
              <a:rPr lang="it-IT" sz="2800" dirty="0" err="1"/>
              <a:t>Event</a:t>
            </a:r>
            <a:r>
              <a:rPr lang="it-IT" sz="2800" dirty="0"/>
              <a:t> </a:t>
            </a:r>
            <a:r>
              <a:rPr lang="it-IT" sz="2800" dirty="0" err="1"/>
              <a:t>Driven</a:t>
            </a:r>
            <a:r>
              <a:rPr lang="it-IT" sz="2800" dirty="0"/>
              <a:t> Architecture with </a:t>
            </a:r>
            <a:r>
              <a:rPr lang="it-IT" sz="2800" dirty="0" err="1"/>
              <a:t>services</a:t>
            </a:r>
            <a:r>
              <a:rPr lang="it-IT" sz="2800" dirty="0"/>
              <a:t> </a:t>
            </a:r>
            <a:r>
              <a:rPr lang="it-IT" sz="2800" dirty="0" err="1"/>
              <a:t>that</a:t>
            </a:r>
            <a:r>
              <a:rPr lang="it-IT" sz="2800" dirty="0"/>
              <a:t> </a:t>
            </a:r>
            <a:r>
              <a:rPr lang="it-IT" sz="2800" dirty="0" err="1"/>
              <a:t>publish</a:t>
            </a:r>
            <a:r>
              <a:rPr lang="it-IT" sz="2800" dirty="0"/>
              <a:t> </a:t>
            </a:r>
            <a:r>
              <a:rPr lang="it-IT" sz="2800" dirty="0" err="1"/>
              <a:t>events</a:t>
            </a:r>
            <a:r>
              <a:rPr lang="it-IT" sz="2800" dirty="0"/>
              <a:t> </a:t>
            </a:r>
            <a:r>
              <a:rPr lang="it-IT" sz="2800" dirty="0" err="1"/>
              <a:t>when</a:t>
            </a:r>
            <a:r>
              <a:rPr lang="it-IT" sz="2800" dirty="0"/>
              <a:t> update </a:t>
            </a:r>
            <a:r>
              <a:rPr lang="it-IT" sz="2800" dirty="0" err="1"/>
              <a:t>their</a:t>
            </a:r>
            <a:r>
              <a:rPr lang="it-IT" sz="2800" dirty="0"/>
              <a:t> data and </a:t>
            </a:r>
            <a:r>
              <a:rPr lang="it-IT" sz="2800" dirty="0" err="1"/>
              <a:t>other</a:t>
            </a:r>
            <a:r>
              <a:rPr lang="it-IT" sz="2800" dirty="0"/>
              <a:t> </a:t>
            </a:r>
            <a:r>
              <a:rPr lang="it-IT" sz="2800" dirty="0" err="1"/>
              <a:t>services</a:t>
            </a:r>
            <a:r>
              <a:rPr lang="it-IT" sz="2800" dirty="0"/>
              <a:t> </a:t>
            </a:r>
            <a:r>
              <a:rPr lang="it-IT" sz="2800" dirty="0" err="1"/>
              <a:t>that</a:t>
            </a:r>
            <a:r>
              <a:rPr lang="it-IT" sz="2800" dirty="0"/>
              <a:t> update </a:t>
            </a:r>
            <a:r>
              <a:rPr lang="it-IT" sz="2800" dirty="0" err="1"/>
              <a:t>their</a:t>
            </a:r>
            <a:r>
              <a:rPr lang="it-IT" sz="2800" dirty="0"/>
              <a:t> </a:t>
            </a:r>
            <a:r>
              <a:rPr lang="it-IT" sz="2800" dirty="0" err="1"/>
              <a:t>own</a:t>
            </a:r>
            <a:r>
              <a:rPr lang="it-IT" sz="2800" dirty="0"/>
              <a:t> data </a:t>
            </a:r>
            <a:r>
              <a:rPr lang="it-IT" sz="2800" dirty="0" err="1"/>
              <a:t>subscribing</a:t>
            </a:r>
            <a:r>
              <a:rPr lang="it-IT" sz="2800" dirty="0"/>
              <a:t> </a:t>
            </a:r>
            <a:r>
              <a:rPr lang="it-IT" sz="2800" dirty="0" err="1"/>
              <a:t>these</a:t>
            </a:r>
            <a:r>
              <a:rPr lang="it-IT" sz="2800" dirty="0"/>
              <a:t> </a:t>
            </a:r>
            <a:r>
              <a:rPr lang="it-IT" sz="2800" dirty="0" err="1"/>
              <a:t>events</a:t>
            </a:r>
            <a:endParaRPr lang="it-IT" sz="2800" dirty="0"/>
          </a:p>
          <a:p>
            <a:pPr lvl="3"/>
            <a:r>
              <a:rPr lang="it-IT" sz="2800" dirty="0"/>
              <a:t>Application side join (</a:t>
            </a:r>
            <a:r>
              <a:rPr lang="it-IT" sz="2800" dirty="0" err="1"/>
              <a:t>tha</a:t>
            </a:r>
            <a:r>
              <a:rPr lang="it-IT" sz="2800" dirty="0"/>
              <a:t> </a:t>
            </a:r>
            <a:r>
              <a:rPr lang="it-IT" sz="2800" dirty="0" err="1"/>
              <a:t>applicatyion</a:t>
            </a:r>
            <a:r>
              <a:rPr lang="it-IT" sz="2800" dirty="0"/>
              <a:t> </a:t>
            </a:r>
            <a:r>
              <a:rPr lang="it-IT" sz="2800" dirty="0" err="1"/>
              <a:t>perform</a:t>
            </a:r>
            <a:r>
              <a:rPr lang="it-IT" sz="2800" dirty="0"/>
              <a:t> the join </a:t>
            </a:r>
            <a:r>
              <a:rPr lang="it-IT" sz="2800" dirty="0" err="1"/>
              <a:t>rather</a:t>
            </a:r>
            <a:r>
              <a:rPr lang="it-IT" sz="2800" dirty="0"/>
              <a:t> </a:t>
            </a:r>
            <a:r>
              <a:rPr lang="it-IT" sz="2800" dirty="0" err="1"/>
              <a:t>than</a:t>
            </a:r>
            <a:r>
              <a:rPr lang="it-IT" sz="2800" dirty="0"/>
              <a:t> database) CQRS </a:t>
            </a:r>
            <a:r>
              <a:rPr lang="it-IT" sz="2800" dirty="0" err="1"/>
              <a:t>maintaining</a:t>
            </a:r>
            <a:r>
              <a:rPr lang="it-IT" sz="2800" dirty="0"/>
              <a:t> </a:t>
            </a:r>
            <a:r>
              <a:rPr lang="it-IT" sz="2800" dirty="0" err="1"/>
              <a:t>one</a:t>
            </a:r>
            <a:r>
              <a:rPr lang="it-IT" sz="2800" dirty="0"/>
              <a:t> or more </a:t>
            </a:r>
            <a:r>
              <a:rPr lang="it-IT" sz="2800" dirty="0" err="1"/>
              <a:t>materialized</a:t>
            </a:r>
            <a:r>
              <a:rPr lang="it-IT" sz="2800" dirty="0"/>
              <a:t> </a:t>
            </a:r>
            <a:r>
              <a:rPr lang="it-IT" sz="2800" dirty="0" err="1"/>
              <a:t>views</a:t>
            </a:r>
            <a:r>
              <a:rPr lang="it-IT" sz="2800" dirty="0"/>
              <a:t> </a:t>
            </a:r>
            <a:r>
              <a:rPr lang="it-IT" sz="2800" dirty="0" err="1"/>
              <a:t>that</a:t>
            </a:r>
            <a:r>
              <a:rPr lang="it-IT" sz="2800" dirty="0"/>
              <a:t> </a:t>
            </a:r>
            <a:r>
              <a:rPr lang="it-IT" sz="2800" dirty="0" err="1"/>
              <a:t>contain</a:t>
            </a:r>
            <a:r>
              <a:rPr lang="it-IT" sz="2800" dirty="0"/>
              <a:t> data from multiple </a:t>
            </a:r>
            <a:r>
              <a:rPr lang="it-IT" sz="2800" dirty="0" err="1"/>
              <a:t>services</a:t>
            </a:r>
            <a:r>
              <a:rPr lang="it-IT" sz="2800" dirty="0"/>
              <a:t> </a:t>
            </a:r>
            <a:r>
              <a:rPr lang="it-IT" sz="2800" dirty="0" err="1"/>
              <a:t>these</a:t>
            </a:r>
            <a:r>
              <a:rPr lang="it-IT" sz="2800" dirty="0"/>
              <a:t> </a:t>
            </a:r>
            <a:r>
              <a:rPr lang="it-IT" sz="2800" dirty="0" err="1"/>
              <a:t>views</a:t>
            </a:r>
            <a:r>
              <a:rPr lang="it-IT" sz="2800" dirty="0"/>
              <a:t> are </a:t>
            </a:r>
            <a:r>
              <a:rPr lang="it-IT" sz="2800" dirty="0" err="1"/>
              <a:t>kept</a:t>
            </a:r>
            <a:r>
              <a:rPr lang="it-IT" sz="2800" dirty="0"/>
              <a:t> by </a:t>
            </a:r>
            <a:r>
              <a:rPr lang="it-IT" sz="2800" dirty="0" err="1"/>
              <a:t>services</a:t>
            </a:r>
            <a:r>
              <a:rPr lang="it-IT" sz="2800" dirty="0"/>
              <a:t>  </a:t>
            </a:r>
            <a:r>
              <a:rPr lang="it-IT" sz="2800" dirty="0" err="1"/>
              <a:t>that</a:t>
            </a:r>
            <a:r>
              <a:rPr lang="it-IT" sz="2800" dirty="0"/>
              <a:t> </a:t>
            </a:r>
            <a:r>
              <a:rPr lang="it-IT" sz="2800" dirty="0" err="1"/>
              <a:t>subscribes</a:t>
            </a:r>
            <a:r>
              <a:rPr lang="it-IT" sz="2800" dirty="0"/>
              <a:t> to </a:t>
            </a:r>
            <a:r>
              <a:rPr lang="it-IT" sz="2800" dirty="0" err="1"/>
              <a:t>events</a:t>
            </a:r>
            <a:r>
              <a:rPr lang="it-IT" sz="2800" dirty="0"/>
              <a:t> </a:t>
            </a:r>
            <a:r>
              <a:rPr lang="it-IT" sz="2800" dirty="0" err="1"/>
              <a:t>that</a:t>
            </a:r>
            <a:r>
              <a:rPr lang="it-IT" sz="2800" dirty="0"/>
              <a:t> </a:t>
            </a:r>
            <a:r>
              <a:rPr lang="it-IT" sz="2800" dirty="0" err="1"/>
              <a:t>each</a:t>
            </a:r>
            <a:r>
              <a:rPr lang="it-IT" sz="2800" dirty="0"/>
              <a:t> service </a:t>
            </a:r>
            <a:r>
              <a:rPr lang="it-IT" sz="2800" dirty="0" err="1"/>
              <a:t>publish</a:t>
            </a:r>
            <a:r>
              <a:rPr lang="it-IT" sz="2800" dirty="0"/>
              <a:t> </a:t>
            </a:r>
            <a:r>
              <a:rPr lang="it-IT" sz="2800" dirty="0" err="1"/>
              <a:t>wheh</a:t>
            </a:r>
            <a:r>
              <a:rPr lang="it-IT" sz="2800" dirty="0"/>
              <a:t> </a:t>
            </a:r>
            <a:r>
              <a:rPr lang="it-IT" sz="2800" dirty="0" err="1"/>
              <a:t>it</a:t>
            </a:r>
            <a:r>
              <a:rPr lang="it-IT" sz="2800" dirty="0"/>
              <a:t> update </a:t>
            </a:r>
            <a:r>
              <a:rPr lang="it-IT" sz="2800" dirty="0" err="1"/>
              <a:t>its</a:t>
            </a:r>
            <a:r>
              <a:rPr lang="it-IT" sz="2800" dirty="0"/>
              <a:t> data.</a:t>
            </a:r>
          </a:p>
          <a:p>
            <a:pPr lvl="2"/>
            <a:r>
              <a:rPr lang="it-IT" sz="2800" dirty="0" err="1"/>
              <a:t>Related</a:t>
            </a:r>
            <a:r>
              <a:rPr lang="it-IT" sz="2800" dirty="0"/>
              <a:t> </a:t>
            </a:r>
            <a:r>
              <a:rPr lang="it-IT" sz="2800" dirty="0" err="1"/>
              <a:t>patterns</a:t>
            </a:r>
            <a:r>
              <a:rPr lang="it-IT" sz="2800" dirty="0"/>
              <a:t> </a:t>
            </a:r>
            <a:r>
              <a:rPr lang="it-IT" sz="2800" dirty="0" err="1"/>
              <a:t>as</a:t>
            </a:r>
            <a:r>
              <a:rPr lang="it-IT" sz="2800" dirty="0"/>
              <a:t> way to </a:t>
            </a:r>
            <a:r>
              <a:rPr lang="it-IT" sz="2800" dirty="0" err="1"/>
              <a:t>atomically</a:t>
            </a:r>
            <a:r>
              <a:rPr lang="it-IT" sz="2800" dirty="0"/>
              <a:t> update state and </a:t>
            </a:r>
            <a:r>
              <a:rPr lang="it-IT" sz="2800" dirty="0" err="1"/>
              <a:t>publish</a:t>
            </a:r>
            <a:r>
              <a:rPr lang="it-IT" sz="2800" dirty="0"/>
              <a:t> </a:t>
            </a:r>
            <a:r>
              <a:rPr lang="it-IT" sz="2800" dirty="0" err="1"/>
              <a:t>event</a:t>
            </a:r>
            <a:r>
              <a:rPr lang="it-IT" sz="2800" dirty="0"/>
              <a:t>.</a:t>
            </a:r>
          </a:p>
          <a:p>
            <a:pPr lvl="3"/>
            <a:r>
              <a:rPr lang="it-IT" sz="2800" dirty="0" err="1"/>
              <a:t>Event</a:t>
            </a:r>
            <a:r>
              <a:rPr lang="it-IT" sz="2800" dirty="0"/>
              <a:t> </a:t>
            </a:r>
            <a:r>
              <a:rPr lang="it-IT" sz="2800" dirty="0" err="1"/>
              <a:t>sourcing</a:t>
            </a:r>
            <a:r>
              <a:rPr lang="it-IT" sz="2800" dirty="0"/>
              <a:t> </a:t>
            </a:r>
          </a:p>
          <a:p>
            <a:pPr lvl="3"/>
            <a:r>
              <a:rPr lang="it-IT" sz="2800" dirty="0"/>
              <a:t>Database </a:t>
            </a:r>
            <a:r>
              <a:rPr lang="it-IT" sz="2800" dirty="0" err="1"/>
              <a:t>triggers</a:t>
            </a:r>
            <a:endParaRPr lang="it-IT" sz="2800" dirty="0"/>
          </a:p>
          <a:p>
            <a:pPr lvl="3"/>
            <a:r>
              <a:rPr lang="it-IT" sz="2800" dirty="0" err="1"/>
              <a:t>Transaction</a:t>
            </a:r>
            <a:r>
              <a:rPr lang="it-IT" sz="2800" dirty="0"/>
              <a:t> log </a:t>
            </a:r>
            <a:r>
              <a:rPr lang="it-IT" sz="2800" dirty="0" err="1"/>
              <a:t>tailing</a:t>
            </a:r>
            <a:r>
              <a:rPr lang="it-IT" sz="2800" dirty="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5919102"/>
            <a:chOff x="5783288" y="3480681"/>
            <a:chExt cx="11307650" cy="5919102"/>
          </a:xfrm>
        </p:grpSpPr>
        <p:grpSp>
          <p:nvGrpSpPr>
            <p:cNvPr id="14" name="Gruppo 13"/>
            <p:cNvGrpSpPr/>
            <p:nvPr/>
          </p:nvGrpSpPr>
          <p:grpSpPr>
            <a:xfrm>
              <a:off x="5783288" y="4950322"/>
              <a:ext cx="11307650" cy="4449461"/>
              <a:chOff x="1942087" y="7568268"/>
              <a:chExt cx="11307650" cy="4449461"/>
            </a:xfrm>
          </p:grpSpPr>
          <p:cxnSp>
            <p:nvCxnSpPr>
              <p:cNvPr id="16" name="Connettore 2 15"/>
              <p:cNvCxnSpPr>
                <a:stCxn id="18" idx="2"/>
                <a:endCxn id="19"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2" name="Titolo 1"/>
          <p:cNvSpPr>
            <a:spLocks noGrp="1"/>
          </p:cNvSpPr>
          <p:nvPr>
            <p:ph type="title"/>
          </p:nvPr>
        </p:nvSpPr>
        <p:spPr>
          <a:xfrm>
            <a:off x="617538" y="241300"/>
            <a:ext cx="23134637" cy="1358900"/>
          </a:xfrm>
        </p:spPr>
        <p:txBody>
          <a:bodyPr/>
          <a:lstStyle/>
          <a:p>
            <a:r>
              <a:rPr lang="it-IT" sz="5400" dirty="0" err="1" smtClean="0"/>
              <a:t>Microservices</a:t>
            </a:r>
            <a:r>
              <a:rPr lang="it-IT" sz="5400" dirty="0" smtClean="0"/>
              <a:t>: </a:t>
            </a:r>
            <a:r>
              <a:rPr lang="it-IT" sz="5400" dirty="0" err="1" smtClean="0"/>
              <a:t>implementing</a:t>
            </a:r>
            <a:r>
              <a:rPr lang="it-IT" sz="5400" dirty="0" smtClean="0"/>
              <a:t> the «Database per Service» pattern</a:t>
            </a:r>
            <a:endParaRPr lang="it-IT" sz="5400" dirty="0"/>
          </a:p>
        </p:txBody>
      </p:sp>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3340439272"/>
              </p:ext>
            </p:extLst>
          </p:nvPr>
        </p:nvGraphicFramePr>
        <p:xfrm>
          <a:off x="609600" y="1600200"/>
          <a:ext cx="23088600" cy="10835363"/>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r>
                        <a:rPr lang="it-IT" sz="2800" strike="sngStrike" dirty="0" smtClean="0"/>
                        <a:t>??? COMPENSATION</a:t>
                      </a:r>
                      <a:endParaRPr lang="it-IT" sz="2800" strike="sngStrike" dirty="0"/>
                    </a:p>
                  </a:txBody>
                  <a:tcPr marT="45717" marB="45717"/>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2800" strike="sngStrike" baseline="0" dirty="0" smtClean="0"/>
                        <a:t>SPRING CLOUD BATCH</a:t>
                      </a:r>
                    </a:p>
                    <a:p>
                      <a:endParaRPr lang="it-IT" sz="2800" dirty="0"/>
                    </a:p>
                  </a:txBody>
                  <a:tcPr marT="45717" marB="45717"/>
                </a:tc>
              </a:tr>
              <a:tr h="697273">
                <a:tc vMerge="1">
                  <a:txBody>
                    <a:bodyPr/>
                    <a:lstStyle/>
                    <a:p>
                      <a:endParaRPr lang="it-IT" dirty="0"/>
                    </a:p>
                  </a:txBody>
                  <a:tcPr/>
                </a:tc>
                <a:tc>
                  <a:txBody>
                    <a:bodyPr/>
                    <a:lstStyle/>
                    <a:p>
                      <a:r>
                        <a:rPr lang="it-IT" sz="2800" strike="sngStrike" dirty="0" smtClean="0"/>
                        <a:t>REST API</a:t>
                      </a:r>
                      <a:endParaRPr lang="it-IT" sz="2800" strike="sngStrike" dirty="0"/>
                    </a:p>
                  </a:txBody>
                  <a:tcPr marT="45717" marB="45717"/>
                </a:tc>
                <a:tc>
                  <a:txBody>
                    <a:bodyPr/>
                    <a:lstStyle/>
                    <a:p>
                      <a:r>
                        <a:rPr lang="it-IT" sz="2800" strike="sngStrike" baseline="0" dirty="0" smtClean="0"/>
                        <a:t>SPRING BOOT DATA REST</a:t>
                      </a:r>
                      <a:endParaRPr lang="it-IT" sz="2800" strike="sng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BOOT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sngStrike" dirty="0" smtClean="0"/>
                        <a:t>CONFIGURATION</a:t>
                      </a:r>
                      <a:endParaRPr lang="it-IT" sz="2800" strike="sngStrike" dirty="0"/>
                    </a:p>
                  </a:txBody>
                  <a:tcPr marT="45717" marB="45717"/>
                </a:tc>
                <a:tc hMerge="1">
                  <a:txBody>
                    <a:bodyPr/>
                    <a:lstStyle/>
                    <a:p>
                      <a:endParaRPr lang="it-IT" dirty="0"/>
                    </a:p>
                  </a:txBody>
                  <a:tcPr/>
                </a:tc>
                <a:tc>
                  <a:txBody>
                    <a:bodyPr/>
                    <a:lstStyle/>
                    <a:p>
                      <a:r>
                        <a:rPr lang="it-IT" sz="2800" strike="sngStrike" dirty="0" smtClean="0"/>
                        <a:t>SPRING CONFIG</a:t>
                      </a:r>
                      <a:endParaRPr lang="it-IT" sz="2800" strike="sng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 </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r h="518154">
                <a:tc gridSpan="2">
                  <a:txBody>
                    <a:bodyPr/>
                    <a:lstStyle/>
                    <a:p>
                      <a:endParaRPr lang="it-IT" sz="2800" dirty="0"/>
                    </a:p>
                  </a:txBody>
                  <a:tcPr marT="45717" marB="45717"/>
                </a:tc>
                <a:tc hMerge="1">
                  <a:txBody>
                    <a:bodyPr/>
                    <a:lstStyle/>
                    <a:p>
                      <a:endParaRPr lang="it-IT"/>
                    </a:p>
                  </a:txBody>
                  <a:tcPr/>
                </a:tc>
                <a:tc>
                  <a:txBody>
                    <a:bodyPr/>
                    <a:lstStyle/>
                    <a:p>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a:xfrm>
            <a:off x="617538" y="1676400"/>
            <a:ext cx="23134637" cy="12039600"/>
          </a:xfrm>
        </p:spPr>
        <p:txBody>
          <a:bodyPr/>
          <a:lstStyle/>
          <a:p>
            <a:r>
              <a:rPr lang="it-IT" dirty="0" smtClean="0"/>
              <a:t> Spring </a:t>
            </a:r>
            <a:r>
              <a:rPr lang="it-IT" dirty="0" err="1" smtClean="0"/>
              <a:t>boot</a:t>
            </a:r>
            <a:endParaRPr lang="it-IT" dirty="0" smtClean="0"/>
          </a:p>
          <a:p>
            <a:pPr marL="0" indent="0">
              <a:buNone/>
            </a:pPr>
            <a:r>
              <a:rPr lang="en-US" sz="2400" strike="sngStrike" dirty="0"/>
              <a:t>One technology that lets you focus on getting things done is one of the newer members of the Spring</a:t>
            </a:r>
          </a:p>
          <a:p>
            <a:pPr marL="0" indent="0">
              <a:buNone/>
            </a:pPr>
            <a:r>
              <a:rPr lang="en-US" sz="2400" strike="sngStrike" dirty="0"/>
              <a:t>ecosystem: the Spring Boot project. </a:t>
            </a:r>
            <a:r>
              <a:rPr lang="en-US" sz="2400" dirty="0"/>
              <a:t>This </a:t>
            </a:r>
            <a:r>
              <a:rPr lang="en-US" sz="2400" dirty="0" smtClean="0"/>
              <a:t>project technology  </a:t>
            </a:r>
            <a:r>
              <a:rPr lang="en-US" sz="2400" dirty="0"/>
              <a:t>has two main benefits. </a:t>
            </a:r>
            <a:endParaRPr lang="en-US" sz="2400" dirty="0" smtClean="0"/>
          </a:p>
          <a:p>
            <a:pPr marL="0" indent="0">
              <a:buNone/>
            </a:pPr>
            <a:r>
              <a:rPr lang="en-US" sz="2400" b="1" dirty="0" smtClean="0"/>
              <a:t>The </a:t>
            </a:r>
            <a:r>
              <a:rPr lang="en-US" sz="2400" b="1" dirty="0"/>
              <a:t>first benefit </a:t>
            </a:r>
            <a:r>
              <a:rPr lang="en-US" sz="2400" dirty="0"/>
              <a:t>is that Spring </a:t>
            </a:r>
            <a:r>
              <a:rPr lang="en-US" sz="2400" dirty="0" smtClean="0"/>
              <a:t>Boot dramatically </a:t>
            </a:r>
            <a:r>
              <a:rPr lang="en-US" sz="2400" dirty="0"/>
              <a:t>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a:t>
            </a:r>
            <a:endParaRPr lang="en-US" sz="2400" dirty="0" smtClean="0"/>
          </a:p>
          <a:p>
            <a:pPr marL="0" indent="0">
              <a:buNone/>
            </a:pPr>
            <a:r>
              <a:rPr lang="en-US" sz="2400" dirty="0" smtClean="0"/>
              <a:t>For </a:t>
            </a:r>
            <a:r>
              <a:rPr lang="en-US" sz="2400" dirty="0"/>
              <a:t>example, if </a:t>
            </a:r>
            <a:r>
              <a:rPr lang="en-US" sz="2400" dirty="0" smtClean="0"/>
              <a:t>you include </a:t>
            </a:r>
            <a:r>
              <a:rPr lang="en-US" sz="2400" dirty="0"/>
              <a:t>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r>
              <a:rPr lang="en-US" sz="2400" dirty="0" smtClean="0"/>
              <a:t>.</a:t>
            </a:r>
          </a:p>
          <a:p>
            <a:pPr marL="0" indent="0">
              <a:buNone/>
            </a:pPr>
            <a:endParaRPr lang="en-US" sz="2400" dirty="0"/>
          </a:p>
          <a:p>
            <a:pPr marL="0" indent="0">
              <a:buNone/>
            </a:pPr>
            <a:r>
              <a:rPr lang="en-US" sz="2400" b="1" dirty="0"/>
              <a:t>The second benefit </a:t>
            </a:r>
            <a:r>
              <a:rPr lang="en-US" sz="2400" dirty="0"/>
              <a:t>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3200" dirty="0"/>
              <a:t>Spring Cloud Stream is a framework for building message-driven </a:t>
            </a:r>
            <a:r>
              <a:rPr lang="en-US" sz="3200" dirty="0" err="1"/>
              <a:t>microservices</a:t>
            </a:r>
            <a:r>
              <a:rPr lang="en-US" sz="3200" dirty="0"/>
              <a:t>. </a:t>
            </a:r>
            <a:endParaRPr lang="en-US" sz="3200" dirty="0" smtClean="0"/>
          </a:p>
          <a:p>
            <a:pPr marL="0" indent="0" eaLnBrk="1" fontAlgn="ctr" hangingPunct="1">
              <a:buNone/>
            </a:pPr>
            <a:r>
              <a:rPr lang="en-US" sz="3200" dirty="0" smtClean="0"/>
              <a:t>Spring </a:t>
            </a:r>
            <a:r>
              <a:rPr lang="en-US" sz="3200" dirty="0"/>
              <a:t>Cloud Stream builds upon Spring Boot to create </a:t>
            </a:r>
            <a:r>
              <a:rPr lang="en-US" sz="3200" dirty="0" err="1"/>
              <a:t>DevOps</a:t>
            </a:r>
            <a:r>
              <a:rPr lang="en-US" sz="3200" dirty="0"/>
              <a:t> friendly </a:t>
            </a:r>
            <a:r>
              <a:rPr lang="en-US" sz="3200" dirty="0" err="1"/>
              <a:t>microservice</a:t>
            </a:r>
            <a:r>
              <a:rPr lang="en-US" sz="3200" dirty="0"/>
              <a:t> applications and Spring Integration to provide connectivity to message brokers</a:t>
            </a:r>
            <a:r>
              <a:rPr lang="en-US" sz="3200" dirty="0" smtClean="0"/>
              <a:t>.</a:t>
            </a:r>
          </a:p>
          <a:p>
            <a:pPr marL="0" indent="0" eaLnBrk="1" fontAlgn="ctr" hangingPunct="1">
              <a:buNone/>
            </a:pPr>
            <a:r>
              <a:rPr lang="en-US" sz="3200" dirty="0" smtClean="0"/>
              <a:t>Spring </a:t>
            </a:r>
            <a:r>
              <a:rPr lang="en-US" sz="3200" dirty="0"/>
              <a:t>Cloud Stream provides an opinionated configuration of message brokers, introducing the concepts of persistent pub/sub semantics, consumer groups and partitions across several middleware vendors. This opinionated configuration provides the basis to create stream processing applications</a:t>
            </a:r>
            <a:r>
              <a:rPr lang="en-US" sz="3200" dirty="0" smtClean="0"/>
              <a:t>.</a:t>
            </a:r>
          </a:p>
          <a:p>
            <a:pPr marL="0" indent="0">
              <a:buNone/>
            </a:pPr>
            <a:r>
              <a:rPr lang="en-US" sz="3200" dirty="0"/>
              <a:t>Enter, </a:t>
            </a:r>
            <a:r>
              <a:rPr lang="en-US" sz="3200" dirty="0">
                <a:hlinkClick r:id="rId2"/>
              </a:rPr>
              <a:t>Spring Cloud Stream</a:t>
            </a:r>
            <a:r>
              <a:rPr lang="en-US" sz="3200" dirty="0"/>
              <a:t>, an event-driven </a:t>
            </a:r>
            <a:r>
              <a:rPr lang="en-US" sz="3200" dirty="0" err="1"/>
              <a:t>microservices</a:t>
            </a:r>
            <a:r>
              <a:rPr lang="en-US" sz="3200" dirty="0"/>
              <a:t> framework powered by Spring portfolio of projects underneath that enables continuous delivery for data-centric applications. The core premise of Spring Cloud Stream is, </a:t>
            </a:r>
            <a:r>
              <a:rPr lang="en-US" sz="3200" dirty="0">
                <a:hlinkClick r:id="rId3"/>
              </a:rPr>
              <a:t>Spring Integration</a:t>
            </a:r>
            <a:r>
              <a:rPr lang="en-US" sz="3200" dirty="0"/>
              <a:t> meets </a:t>
            </a:r>
            <a:r>
              <a:rPr lang="en-US" sz="3200" dirty="0">
                <a:hlinkClick r:id="rId4"/>
              </a:rPr>
              <a:t>Spring Boot</a:t>
            </a:r>
            <a:r>
              <a:rPr lang="en-US" sz="3200" dirty="0"/>
              <a:t> and that together evolves into a lightweight event-driven </a:t>
            </a:r>
            <a:r>
              <a:rPr lang="en-US" sz="3200" dirty="0" err="1"/>
              <a:t>microservices</a:t>
            </a:r>
            <a:r>
              <a:rPr lang="en-US" sz="3200" dirty="0"/>
              <a:t> framework.</a:t>
            </a:r>
          </a:p>
          <a:p>
            <a:pPr marL="0" indent="0">
              <a:buNone/>
            </a:pPr>
            <a:r>
              <a:rPr lang="en-US" sz="3200" dirty="0"/>
              <a:t>This new </a:t>
            </a:r>
            <a:r>
              <a:rPr lang="en-US" sz="3200" dirty="0">
                <a:hlinkClick r:id="rId5"/>
              </a:rPr>
              <a:t>GA release</a:t>
            </a:r>
            <a:r>
              <a:rPr lang="en-US" sz="3200" dirty="0"/>
              <a:t> allows users to:</a:t>
            </a:r>
          </a:p>
          <a:p>
            <a:pPr marL="0" indent="0">
              <a:buNone/>
            </a:pPr>
            <a:r>
              <a:rPr lang="en-US" sz="3200" dirty="0"/>
              <a:t>Develop using simplified programming model</a:t>
            </a:r>
          </a:p>
          <a:p>
            <a:pPr marL="0" indent="0">
              <a:buNone/>
            </a:pPr>
            <a:r>
              <a:rPr lang="en-US" sz="3200" strike="sngStrike" dirty="0"/>
              <a:t>Create, unit-test, and manage data </a:t>
            </a:r>
            <a:r>
              <a:rPr lang="en-US" sz="3200" strike="sngStrike" dirty="0" err="1"/>
              <a:t>microservices</a:t>
            </a:r>
            <a:r>
              <a:rPr lang="en-US" sz="3200" strike="sngStrike" dirty="0"/>
              <a:t> in isolation</a:t>
            </a:r>
          </a:p>
          <a:p>
            <a:pPr marL="0" indent="0">
              <a:buNone/>
            </a:pPr>
            <a:r>
              <a:rPr lang="en-US" sz="3200" dirty="0"/>
              <a:t>Focus on application business logic and the messaging middleware access comes out-of-the-box, for free</a:t>
            </a:r>
          </a:p>
          <a:p>
            <a:pPr marL="0" indent="0">
              <a:buNone/>
            </a:pPr>
            <a:r>
              <a:rPr lang="en-US" sz="3200" strike="sngStrike"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dirty="0" smtClean="0"/>
              <a:t>SPRING </a:t>
            </a:r>
            <a:r>
              <a:rPr lang="it-IT" sz="2400" b="1" dirty="0"/>
              <a:t>BOOT </a:t>
            </a:r>
            <a:r>
              <a:rPr lang="it-IT" sz="2400" b="1" dirty="0" smtClean="0"/>
              <a:t>JPA - </a:t>
            </a:r>
            <a:r>
              <a:rPr lang="it-IT" sz="2400" b="1" dirty="0" err="1" smtClean="0"/>
              <a:t>Hibernate</a:t>
            </a:r>
            <a:endParaRPr lang="it-IT" sz="2400" b="1" dirty="0" smtClean="0"/>
          </a:p>
          <a:p>
            <a:pPr marL="0" indent="0">
              <a:buNone/>
            </a:pPr>
            <a:r>
              <a:rPr lang="en-US" sz="2800" b="1" dirty="0"/>
              <a:t>Object/Relational Mapping</a:t>
            </a:r>
          </a:p>
          <a:p>
            <a:pPr marL="0" indent="0">
              <a:buNone/>
            </a:pPr>
            <a:r>
              <a:rPr lang="en-US" sz="2800"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800" dirty="0">
                <a:hlinkClick r:id="rId2"/>
              </a:rPr>
              <a:t>Read here</a:t>
            </a:r>
            <a:r>
              <a:rPr lang="en-US" sz="2800" dirty="0"/>
              <a:t>.</a:t>
            </a:r>
          </a:p>
          <a:p>
            <a:pPr marL="0" indent="0">
              <a:buNone/>
            </a:pPr>
            <a:r>
              <a:rPr lang="en-US" sz="2800" b="1" dirty="0"/>
              <a:t>JPA Provider</a:t>
            </a:r>
          </a:p>
          <a:p>
            <a:pPr marL="0" indent="0">
              <a:buNone/>
            </a:pPr>
            <a:r>
              <a:rPr lang="en-US" sz="2800"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800" dirty="0" err="1"/>
              <a:t>OSGi</a:t>
            </a:r>
            <a:r>
              <a:rPr lang="en-US" sz="2800" dirty="0"/>
              <a:t> containers, etc.</a:t>
            </a:r>
          </a:p>
          <a:p>
            <a:pPr marL="0" indent="0">
              <a:buNone/>
            </a:pPr>
            <a:r>
              <a:rPr lang="en-US" sz="2800" b="1" dirty="0"/>
              <a:t>Idiomatic persistence</a:t>
            </a:r>
          </a:p>
          <a:p>
            <a:pPr marL="0" indent="0">
              <a:buNone/>
            </a:pPr>
            <a:r>
              <a:rPr lang="en-US" sz="2800"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800" b="1" dirty="0"/>
              <a:t>High Performance</a:t>
            </a:r>
          </a:p>
          <a:p>
            <a:pPr marL="0" indent="0">
              <a:buNone/>
            </a:pPr>
            <a:r>
              <a:rPr lang="en-US" sz="2800"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800" dirty="0"/>
              <a:t>Hibernate consistently offers superior performance over straight JDBC code, both in terms of developer productivity and runtime performance.</a:t>
            </a:r>
          </a:p>
          <a:p>
            <a:pPr marL="0" indent="0">
              <a:buNone/>
            </a:pPr>
            <a:r>
              <a:rPr lang="en-US" sz="2800" b="1" dirty="0"/>
              <a:t>Scalability</a:t>
            </a:r>
          </a:p>
          <a:p>
            <a:pPr marL="0" indent="0">
              <a:buNone/>
            </a:pPr>
            <a:r>
              <a:rPr lang="en-US" sz="2800"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800" b="1" dirty="0"/>
              <a:t>Reliable</a:t>
            </a:r>
          </a:p>
          <a:p>
            <a:pPr marL="0" indent="0">
              <a:buNone/>
            </a:pPr>
            <a:r>
              <a:rPr lang="en-US" sz="2800" dirty="0"/>
              <a:t>Hibernate is well known for its excellent stability and quality, proven by the acceptance and use by tens of thousands of Java developers.</a:t>
            </a:r>
          </a:p>
          <a:p>
            <a:pPr marL="0" indent="0">
              <a:buNone/>
            </a:pPr>
            <a:r>
              <a:rPr lang="en-US" sz="2800" b="1" dirty="0"/>
              <a:t>Extensibility</a:t>
            </a:r>
          </a:p>
          <a:p>
            <a:pPr marL="0" indent="0">
              <a:buNone/>
            </a:pPr>
            <a:r>
              <a:rPr lang="en-US" sz="2800"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r>
              <a:rPr lang="it-IT" sz="2000" dirty="0" err="1"/>
              <a:t>Introduction</a:t>
            </a:r>
            <a:endParaRPr lang="it-IT" sz="2000" dirty="0"/>
          </a:p>
          <a:p>
            <a:pPr marL="0" indent="0">
              <a:buNone/>
            </a:pPr>
            <a:r>
              <a:rPr lang="it-IT" sz="2800" dirty="0"/>
              <a:t>The Spring Data </a:t>
            </a:r>
            <a:r>
              <a:rPr lang="it-IT" sz="2800" dirty="0" err="1"/>
              <a:t>MongoDB</a:t>
            </a:r>
            <a:r>
              <a:rPr lang="it-IT" sz="2800" dirty="0"/>
              <a:t> </a:t>
            </a:r>
            <a:r>
              <a:rPr lang="it-IT" sz="2800" dirty="0" err="1"/>
              <a:t>project</a:t>
            </a:r>
            <a:r>
              <a:rPr lang="it-IT" sz="2800" dirty="0"/>
              <a:t> </a:t>
            </a:r>
            <a:r>
              <a:rPr lang="it-IT" sz="2800" dirty="0" err="1"/>
              <a:t>provides</a:t>
            </a:r>
            <a:r>
              <a:rPr lang="it-IT" sz="2800" dirty="0"/>
              <a:t> </a:t>
            </a:r>
            <a:r>
              <a:rPr lang="it-IT" sz="2800" dirty="0" err="1"/>
              <a:t>integration</a:t>
            </a:r>
            <a:r>
              <a:rPr lang="it-IT" sz="2800" dirty="0"/>
              <a:t> with the </a:t>
            </a:r>
            <a:r>
              <a:rPr lang="it-IT" sz="2800" dirty="0" err="1"/>
              <a:t>MongoDB</a:t>
            </a:r>
            <a:r>
              <a:rPr lang="it-IT" sz="2800" dirty="0"/>
              <a:t> </a:t>
            </a:r>
            <a:r>
              <a:rPr lang="it-IT" sz="2800" dirty="0" err="1"/>
              <a:t>document</a:t>
            </a:r>
            <a:r>
              <a:rPr lang="it-IT" sz="2800" dirty="0"/>
              <a:t> database. </a:t>
            </a:r>
            <a:endParaRPr lang="it-IT" sz="2800" dirty="0" smtClean="0"/>
          </a:p>
          <a:p>
            <a:pPr marL="0" indent="0">
              <a:buNone/>
            </a:pPr>
            <a:r>
              <a:rPr lang="it-IT" sz="2000" dirty="0" err="1" smtClean="0"/>
              <a:t>Key</a:t>
            </a:r>
            <a:r>
              <a:rPr lang="it-IT" sz="2000" dirty="0" smtClean="0"/>
              <a:t> </a:t>
            </a:r>
            <a:r>
              <a:rPr lang="it-IT" sz="2000" dirty="0" err="1"/>
              <a:t>functional</a:t>
            </a:r>
            <a:r>
              <a:rPr lang="it-IT" sz="2000" dirty="0"/>
              <a:t> </a:t>
            </a:r>
            <a:r>
              <a:rPr lang="it-IT" sz="2000" dirty="0" err="1"/>
              <a:t>areas</a:t>
            </a:r>
            <a:r>
              <a:rPr lang="it-IT" sz="2000" dirty="0"/>
              <a:t> of Spring Data </a:t>
            </a:r>
            <a:r>
              <a:rPr lang="it-IT" sz="2000" dirty="0" err="1"/>
              <a:t>MongoDB</a:t>
            </a:r>
            <a:r>
              <a:rPr lang="it-IT" sz="2000" dirty="0"/>
              <a:t> are a </a:t>
            </a:r>
            <a:endParaRPr lang="it-IT" sz="2000" dirty="0" smtClean="0"/>
          </a:p>
          <a:p>
            <a:pPr marL="0" indent="0">
              <a:buNone/>
            </a:pPr>
            <a:r>
              <a:rPr lang="it-IT" sz="2000" dirty="0"/>
              <a:t>	</a:t>
            </a:r>
            <a:r>
              <a:rPr lang="it-IT" sz="2000" dirty="0" smtClean="0"/>
              <a:t>POJO </a:t>
            </a:r>
            <a:r>
              <a:rPr lang="it-IT" sz="2000" dirty="0" err="1"/>
              <a:t>centric</a:t>
            </a:r>
            <a:r>
              <a:rPr lang="it-IT" sz="2000" dirty="0"/>
              <a:t> model for </a:t>
            </a:r>
            <a:r>
              <a:rPr lang="it-IT" sz="2000" dirty="0" err="1"/>
              <a:t>interacting</a:t>
            </a:r>
            <a:r>
              <a:rPr lang="it-IT" sz="2000" dirty="0"/>
              <a:t> with a </a:t>
            </a:r>
            <a:r>
              <a:rPr lang="it-IT" sz="2000" dirty="0" err="1"/>
              <a:t>MongoDB</a:t>
            </a:r>
            <a:r>
              <a:rPr lang="it-IT" sz="2000" dirty="0"/>
              <a:t> </a:t>
            </a:r>
            <a:r>
              <a:rPr lang="it-IT" sz="2000" dirty="0" err="1"/>
              <a:t>DBCollection</a:t>
            </a:r>
            <a:r>
              <a:rPr lang="it-IT" sz="2000" dirty="0"/>
              <a:t> and </a:t>
            </a:r>
            <a:endParaRPr lang="it-IT" sz="2000" dirty="0" smtClean="0"/>
          </a:p>
          <a:p>
            <a:pPr marL="0" indent="0">
              <a:buNone/>
            </a:pPr>
            <a:r>
              <a:rPr lang="it-IT" sz="2000"/>
              <a:t>	</a:t>
            </a:r>
            <a:r>
              <a:rPr lang="it-IT" sz="2000" smtClean="0"/>
              <a:t>easily</a:t>
            </a:r>
            <a:r>
              <a:rPr lang="it-IT" sz="2000" dirty="0" smtClean="0"/>
              <a:t> </a:t>
            </a:r>
            <a:r>
              <a:rPr lang="it-IT" sz="2000" dirty="0" err="1"/>
              <a:t>writing</a:t>
            </a:r>
            <a:r>
              <a:rPr lang="it-IT" sz="2000" dirty="0"/>
              <a:t> a </a:t>
            </a:r>
            <a:r>
              <a:rPr lang="it-IT" sz="2000" dirty="0" err="1"/>
              <a:t>Repository</a:t>
            </a:r>
            <a:r>
              <a:rPr lang="it-IT" sz="2000" dirty="0"/>
              <a:t> style data </a:t>
            </a:r>
            <a:r>
              <a:rPr lang="it-IT" sz="2000" dirty="0" err="1"/>
              <a:t>access</a:t>
            </a:r>
            <a:r>
              <a:rPr lang="it-IT" sz="2000" dirty="0"/>
              <a:t> </a:t>
            </a:r>
            <a:r>
              <a:rPr lang="it-IT" sz="2000" dirty="0" err="1"/>
              <a:t>layer</a:t>
            </a:r>
            <a:r>
              <a:rPr lang="it-IT" sz="2000" dirty="0"/>
              <a:t>.</a:t>
            </a:r>
          </a:p>
          <a:p>
            <a:r>
              <a:rPr lang="it-IT" sz="2000" dirty="0" err="1"/>
              <a:t>Features</a:t>
            </a:r>
            <a:endParaRPr lang="it-IT" sz="20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a:t>
            </a:r>
            <a:r>
              <a:rPr lang="it-IT" dirty="0" smtClean="0"/>
              <a:t>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0" indent="0" eaLnBrk="1" fontAlgn="t" hangingPunct="1">
              <a:buNone/>
            </a:pPr>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77018650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fontAlgn="ctr"/>
            <a:r>
              <a:rPr lang="en-US" dirty="0" smtClean="0"/>
              <a:t>Spring </a:t>
            </a:r>
            <a:r>
              <a:rPr lang="en-US" dirty="0"/>
              <a:t>Cloud </a:t>
            </a:r>
            <a:r>
              <a:rPr lang="en-US" dirty="0" err="1"/>
              <a:t>Config</a:t>
            </a:r>
            <a:r>
              <a:rPr lang="en-US" dirty="0"/>
              <a:t> </a:t>
            </a:r>
            <a:endParaRPr lang="en-US" dirty="0">
              <a:hlinkClick r:id="rId2"/>
            </a:endParaRPr>
          </a:p>
          <a:p>
            <a:r>
              <a:rPr lang="en-US" dirty="0"/>
              <a:t>Spring Cloud </a:t>
            </a:r>
            <a:r>
              <a:rPr lang="en-US" dirty="0" err="1"/>
              <a:t>Config</a:t>
            </a:r>
            <a:r>
              <a:rPr lang="en-US" dirty="0"/>
              <a:t> provides server and client-side support for externalized configuration in a distributed system. With the </a:t>
            </a:r>
            <a:r>
              <a:rPr lang="en-US" dirty="0" err="1"/>
              <a:t>Config</a:t>
            </a:r>
            <a:r>
              <a:rPr lang="en-US" dirty="0"/>
              <a:t> Server you have a central place to manage external properties for applications across all environments. The 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As 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The 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 It is easy to add alternative implementations and plug them in with Spring configuration.</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a:t>
            </a:r>
            <a:r>
              <a:rPr lang="it-IT" dirty="0" smtClean="0"/>
              <a:t>CLOUD</a:t>
            </a:r>
          </a:p>
          <a:p>
            <a:pPr marL="0" indent="0" eaLnBrk="1" fontAlgn="t" hangingPunct="1">
              <a:buNone/>
            </a:pPr>
            <a:r>
              <a:rPr lang="en-US" dirty="0"/>
              <a:t>Spring cloud  build on top of spring boot to support development of </a:t>
            </a:r>
            <a:r>
              <a:rPr lang="en-US" dirty="0" err="1"/>
              <a:t>microservices</a:t>
            </a:r>
            <a:r>
              <a:rPr lang="en-US" dirty="0"/>
              <a:t> </a:t>
            </a:r>
          </a:p>
          <a:p>
            <a:pPr marL="0" indent="0" eaLnBrk="1" fontAlgn="t" hangingPunct="1">
              <a:buNone/>
            </a:pPr>
            <a:r>
              <a:rPr lang="en-US" dirty="0" smtClean="0"/>
              <a:t>Spring </a:t>
            </a:r>
            <a:r>
              <a:rPr lang="en-US" dirty="0"/>
              <a:t>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NETFLIX </a:t>
            </a:r>
            <a:r>
              <a:rPr lang="it-IT" dirty="0" smtClean="0"/>
              <a:t>EUREKA</a:t>
            </a:r>
          </a:p>
          <a:p>
            <a:pPr marL="0" indent="0" eaLnBrk="1" fontAlgn="t" hangingPunct="1">
              <a:buNone/>
            </a:pPr>
            <a:r>
              <a:rPr lang="en-US" sz="3600" dirty="0"/>
              <a:t>Eureka is a REST (Representational State Transfer) based service that is primarily used in the AWS cloud for locating services for the purpose of load balancing and failover of middle-tier servers. </a:t>
            </a:r>
            <a:endParaRPr lang="en-US" sz="3600" dirty="0" smtClean="0"/>
          </a:p>
          <a:p>
            <a:pPr marL="0" indent="0" eaLnBrk="1" fontAlgn="t" hangingPunct="1">
              <a:buNone/>
            </a:pPr>
            <a:r>
              <a:rPr lang="en-US" sz="3600" dirty="0" smtClean="0"/>
              <a:t>We </a:t>
            </a:r>
            <a:r>
              <a:rPr lang="en-US" sz="3600" dirty="0"/>
              <a:t>call this service, the </a:t>
            </a:r>
            <a:r>
              <a:rPr lang="en-US" sz="3600" b="1" dirty="0"/>
              <a:t>Eureka Server</a:t>
            </a:r>
            <a:r>
              <a:rPr lang="en-US" sz="3600" dirty="0"/>
              <a:t>. </a:t>
            </a:r>
            <a:endParaRPr lang="en-US" sz="3600" dirty="0" smtClean="0"/>
          </a:p>
          <a:p>
            <a:pPr marL="0" indent="0" eaLnBrk="1" fontAlgn="t" hangingPunct="1">
              <a:buNone/>
            </a:pPr>
            <a:r>
              <a:rPr lang="en-US" sz="3600" dirty="0" smtClean="0"/>
              <a:t>Eureka </a:t>
            </a:r>
            <a:r>
              <a:rPr lang="en-US" sz="3600" dirty="0"/>
              <a:t>also comes with a Java-based client </a:t>
            </a:r>
            <a:r>
              <a:rPr lang="en-US" sz="3600" dirty="0" err="1"/>
              <a:t>component,the</a:t>
            </a:r>
            <a:r>
              <a:rPr lang="en-US" sz="3600" b="1" dirty="0" err="1"/>
              <a:t>Eureka</a:t>
            </a:r>
            <a:r>
              <a:rPr lang="en-US" sz="3600" b="1" dirty="0"/>
              <a:t> Client</a:t>
            </a:r>
            <a:r>
              <a:rPr lang="en-US" sz="3600" dirty="0"/>
              <a:t>, which makes interactions with the service much easier. The client also has a built-in load balancer that does basic round-robin load balancing. </a:t>
            </a:r>
            <a:endParaRPr lang="en-US" sz="3600" dirty="0" smtClean="0"/>
          </a:p>
          <a:p>
            <a:pPr marL="0" indent="0" eaLnBrk="1" fontAlgn="t" hangingPunct="1">
              <a:buNone/>
            </a:pPr>
            <a:r>
              <a:rPr lang="en-US" sz="3600" dirty="0" smtClean="0"/>
              <a:t>At </a:t>
            </a:r>
            <a:r>
              <a:rPr lang="en-US" sz="3600" dirty="0"/>
              <a:t>Netflix, a much more sophisticated load balancer wraps Eureka to provide weighted load balancing based on several factors like traffic, resource usage, error conditions </a:t>
            </a:r>
            <a:r>
              <a:rPr lang="en-US" sz="3600" dirty="0" err="1"/>
              <a:t>etc</a:t>
            </a:r>
            <a:r>
              <a:rPr lang="en-US" sz="3600" dirty="0"/>
              <a:t> to provide superior resiliency</a:t>
            </a:r>
            <a:r>
              <a:rPr lang="en-US" sz="3600" dirty="0" smtClean="0"/>
              <a:t>.</a:t>
            </a:r>
          </a:p>
          <a:p>
            <a:r>
              <a:rPr lang="en-US" sz="3600" dirty="0"/>
              <a:t>The architecture above depicts how Eureka is deployed at Netflix and this is how you would typically run it. There is </a:t>
            </a:r>
            <a:r>
              <a:rPr lang="en-US" sz="3600" b="1" dirty="0"/>
              <a:t>one</a:t>
            </a:r>
            <a:r>
              <a:rPr lang="en-US" sz="3600" dirty="0"/>
              <a:t> eureka cluster per </a:t>
            </a:r>
            <a:r>
              <a:rPr lang="en-US" sz="3600" b="1" dirty="0"/>
              <a:t>region</a:t>
            </a:r>
            <a:r>
              <a:rPr lang="en-US" sz="3600" dirty="0"/>
              <a:t> which knows only about instances in its region. There is at the least </a:t>
            </a:r>
            <a:r>
              <a:rPr lang="en-US" sz="3600" b="1" dirty="0"/>
              <a:t>one</a:t>
            </a:r>
            <a:r>
              <a:rPr lang="en-US" sz="3600" dirty="0"/>
              <a:t> eureka server per </a:t>
            </a:r>
            <a:r>
              <a:rPr lang="en-US" sz="3600" b="1" dirty="0"/>
              <a:t>zone</a:t>
            </a:r>
            <a:r>
              <a:rPr lang="en-US" sz="3600" dirty="0"/>
              <a:t> to handle zone failures.</a:t>
            </a:r>
          </a:p>
          <a:p>
            <a:r>
              <a:rPr lang="en-US" sz="3600" dirty="0"/>
              <a:t>Services </a:t>
            </a:r>
            <a:r>
              <a:rPr lang="en-US" sz="3600" b="1" dirty="0"/>
              <a:t>register</a:t>
            </a:r>
            <a:r>
              <a:rPr lang="en-US" sz="3600" dirty="0"/>
              <a:t> with Eureka and then send </a:t>
            </a:r>
            <a:r>
              <a:rPr lang="en-US" sz="3600" b="1" dirty="0"/>
              <a:t>heartbeats</a:t>
            </a:r>
            <a:r>
              <a:rPr lang="en-US" sz="3600" dirty="0"/>
              <a:t> to renew their leases every 30 seconds. If the client cannot renew the lease for a few times, it is taken out of the server registry in about 90 seconds. The registration information and the renewals are replicated to all the eureka nodes in the cluster. The clients from any zone can look up the </a:t>
            </a:r>
            <a:r>
              <a:rPr lang="en-US" sz="3600" b="1" dirty="0"/>
              <a:t>registry</a:t>
            </a:r>
            <a:r>
              <a:rPr lang="en-US" sz="3600" dirty="0"/>
              <a:t> information (happens every 30 seconds) to locate their services (which could be in any zone) and make remote calls.</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NETFLIX </a:t>
            </a:r>
            <a:r>
              <a:rPr lang="it-IT" dirty="0" smtClean="0"/>
              <a:t>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392" y="3257600"/>
            <a:ext cx="14375754" cy="731127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004246773"/>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smtClean="0"/>
              <a:t>Spring </a:t>
            </a:r>
            <a:r>
              <a:rPr lang="it-IT" dirty="0" err="1" smtClean="0"/>
              <a:t>boot</a:t>
            </a:r>
            <a:r>
              <a:rPr lang="it-IT" dirty="0" smtClean="0"/>
              <a:t> and </a:t>
            </a:r>
            <a:r>
              <a:rPr lang="it-IT" dirty="0" err="1" smtClean="0"/>
              <a:t>services</a:t>
            </a:r>
            <a:r>
              <a:rPr lang="it-IT" dirty="0" smtClean="0"/>
              <a:t> </a:t>
            </a:r>
            <a:r>
              <a:rPr lang="it-IT" dirty="0" err="1" smtClean="0"/>
              <a:t>binding</a:t>
            </a:r>
            <a:endParaRPr lang="it-IT" dirty="0" smtClean="0"/>
          </a:p>
          <a:p>
            <a:pPr lvl="1"/>
            <a:r>
              <a:rPr lang="it-IT" dirty="0" err="1" smtClean="0"/>
              <a:t>Automatic</a:t>
            </a:r>
            <a:r>
              <a:rPr lang="it-IT" dirty="0" smtClean="0"/>
              <a:t> </a:t>
            </a:r>
            <a:r>
              <a:rPr lang="it-IT" dirty="0" err="1" smtClean="0"/>
              <a:t>behaviuor</a:t>
            </a:r>
            <a:r>
              <a:rPr lang="it-IT" dirty="0" smtClean="0"/>
              <a:t> in </a:t>
            </a:r>
            <a:r>
              <a:rPr lang="it-IT" dirty="0" err="1" smtClean="0"/>
              <a:t>cloud</a:t>
            </a:r>
            <a:r>
              <a:rPr lang="it-IT" dirty="0" smtClean="0"/>
              <a:t> </a:t>
            </a:r>
            <a:r>
              <a:rPr lang="it-IT" dirty="0" err="1" smtClean="0"/>
              <a:t>foundry</a:t>
            </a:r>
            <a:endParaRPr lang="it-IT" dirty="0" smtClean="0"/>
          </a:p>
          <a:p>
            <a:pPr lvl="1"/>
            <a:r>
              <a:rPr lang="it-IT" dirty="0" smtClean="0"/>
              <a:t>The goal </a:t>
            </a:r>
            <a:r>
              <a:rPr lang="it-IT" dirty="0" err="1" smtClean="0"/>
              <a:t>should</a:t>
            </a:r>
            <a:r>
              <a:rPr lang="it-IT" dirty="0" smtClean="0"/>
              <a:t> be a </a:t>
            </a:r>
            <a:r>
              <a:rPr lang="it-IT" dirty="0" err="1" smtClean="0"/>
              <a:t>smooh</a:t>
            </a:r>
            <a:r>
              <a:rPr lang="it-IT" dirty="0" smtClean="0"/>
              <a:t> </a:t>
            </a:r>
            <a:r>
              <a:rPr lang="it-IT" dirty="0" err="1" smtClean="0"/>
              <a:t>transition</a:t>
            </a:r>
            <a:r>
              <a:rPr lang="it-IT" dirty="0" smtClean="0"/>
              <a:t> from </a:t>
            </a:r>
            <a:r>
              <a:rPr lang="it-IT" dirty="0" err="1" smtClean="0"/>
              <a:t>local</a:t>
            </a:r>
            <a:r>
              <a:rPr lang="it-IT" dirty="0" smtClean="0"/>
              <a:t> </a:t>
            </a:r>
            <a:r>
              <a:rPr lang="it-IT" dirty="0" err="1" smtClean="0"/>
              <a:t>execution</a:t>
            </a:r>
            <a:r>
              <a:rPr lang="it-IT" dirty="0" smtClean="0"/>
              <a:t> </a:t>
            </a:r>
            <a:r>
              <a:rPr lang="it-IT" dirty="0" err="1" smtClean="0"/>
              <a:t>form</a:t>
            </a:r>
            <a:r>
              <a:rPr lang="it-IT" dirty="0" smtClean="0"/>
              <a:t> </a:t>
            </a:r>
            <a:r>
              <a:rPr lang="it-IT" dirty="0" err="1" smtClean="0"/>
              <a:t>developer</a:t>
            </a:r>
            <a:r>
              <a:rPr lang="it-IT" dirty="0" smtClean="0"/>
              <a:t> desktop to production in </a:t>
            </a:r>
            <a:r>
              <a:rPr lang="it-IT" dirty="0" err="1" smtClean="0"/>
              <a:t>Cloud</a:t>
            </a:r>
            <a:r>
              <a:rPr lang="it-IT" dirty="0" smtClean="0"/>
              <a:t> </a:t>
            </a:r>
            <a:r>
              <a:rPr lang="it-IT" dirty="0" err="1" smtClean="0"/>
              <a:t>Foundry</a:t>
            </a:r>
            <a:endParaRPr lang="it-IT" dirty="0" smtClean="0"/>
          </a:p>
          <a:p>
            <a:pPr lvl="1"/>
            <a:r>
              <a:rPr lang="it-IT" dirty="0" err="1" smtClean="0"/>
              <a:t>Binding</a:t>
            </a:r>
            <a:r>
              <a:rPr lang="it-IT" dirty="0" smtClean="0"/>
              <a:t> </a:t>
            </a:r>
            <a:r>
              <a:rPr lang="it-IT" dirty="0" err="1" smtClean="0"/>
              <a:t>realized</a:t>
            </a:r>
            <a:r>
              <a:rPr lang="it-IT" dirty="0" smtClean="0"/>
              <a:t> with </a:t>
            </a:r>
            <a:r>
              <a:rPr lang="it-IT" dirty="0" err="1" smtClean="0"/>
              <a:t>declarative</a:t>
            </a:r>
            <a:r>
              <a:rPr lang="it-IT" dirty="0" smtClean="0"/>
              <a:t> </a:t>
            </a:r>
            <a:r>
              <a:rPr lang="it-IT" dirty="0" err="1" smtClean="0"/>
              <a:t>approach</a:t>
            </a:r>
            <a:endParaRPr lang="it-IT" dirty="0" smtClean="0"/>
          </a:p>
          <a:p>
            <a:pPr lvl="2"/>
            <a:r>
              <a:rPr lang="it-IT" dirty="0" err="1" smtClean="0"/>
              <a:t>Application.properties</a:t>
            </a:r>
            <a:endParaRPr lang="it-IT" dirty="0" smtClean="0"/>
          </a:p>
          <a:p>
            <a:pPr lvl="2"/>
            <a:r>
              <a:rPr lang="it-IT" smtClean="0"/>
              <a:t>Yaml</a:t>
            </a:r>
            <a:r>
              <a:rPr lang="it-IT" dirty="0" smtClean="0"/>
              <a:t> file</a:t>
            </a:r>
          </a:p>
          <a:p>
            <a:pPr lvl="2"/>
            <a:r>
              <a:rPr lang="it-IT" dirty="0" smtClean="0"/>
              <a:t>[show the </a:t>
            </a:r>
            <a:r>
              <a:rPr lang="it-IT" dirty="0" err="1" smtClean="0"/>
              <a:t>differences</a:t>
            </a:r>
            <a:r>
              <a:rPr lang="it-IT" dirty="0" smtClean="0"/>
              <a:t>]</a:t>
            </a:r>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memory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2450821"/>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720" y="3502199"/>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0719" y="4918373"/>
            <a:ext cx="13025447"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855" y="5847606"/>
            <a:ext cx="12329980" cy="7497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04727" y="6930008"/>
            <a:ext cx="12849428" cy="792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28705" y="7904956"/>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73679725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21223074" cy="12588061"/>
          </a:xfrm>
          <a:prstGeom prst="rect">
            <a:avLst/>
          </a:prstGeom>
          <a:noFill/>
        </p:spPr>
        <p:txBody>
          <a:bodyPr wrap="square" rtlCol="0">
            <a:spAutoFit/>
          </a:bodyPr>
          <a:lstStyle/>
          <a:p>
            <a:r>
              <a:rPr lang="it-IT" sz="2800" dirty="0">
                <a:latin typeface="Consolas"/>
              </a:rPr>
              <a:t>@</a:t>
            </a:r>
            <a:r>
              <a:rPr lang="it-IT" sz="2800" dirty="0" err="1">
                <a:latin typeface="Consolas"/>
              </a:rPr>
              <a:t>RestController</a:t>
            </a: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 "/</a:t>
            </a:r>
            <a:r>
              <a:rPr lang="it-IT" sz="2800" dirty="0" err="1">
                <a:latin typeface="Consolas"/>
              </a:rPr>
              <a:t>bookABattery</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BookABatteryController</a:t>
            </a:r>
            <a:r>
              <a:rPr lang="it-IT" sz="2800" dirty="0">
                <a:latin typeface="Consolas"/>
              </a:rPr>
              <a:t> {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a:solidFill>
                  <a:srgbClr val="0000FF"/>
                </a:solidFill>
                <a:latin typeface="Consolas"/>
              </a:rPr>
              <a:t>private</a:t>
            </a:r>
            <a:r>
              <a:rPr lang="it-IT" sz="2800" dirty="0">
                <a:latin typeface="Consolas"/>
              </a:rPr>
              <a:t> </a:t>
            </a:r>
            <a:r>
              <a:rPr lang="it-IT" sz="2800" dirty="0" err="1">
                <a:solidFill>
                  <a:srgbClr val="0000FF"/>
                </a:solidFill>
                <a:latin typeface="Consolas"/>
              </a:rPr>
              <a:t>final</a:t>
            </a:r>
            <a:r>
              <a:rPr lang="it-IT" sz="2800" dirty="0">
                <a:latin typeface="Consolas"/>
              </a:rPr>
              <a:t> </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latin typeface="Consolas"/>
              </a:rPr>
              <a:t>Autowired</a:t>
            </a:r>
            <a:r>
              <a:rPr lang="it-IT" sz="2800" dirty="0">
                <a:latin typeface="Consolas"/>
              </a:rPr>
              <a:t> </a:t>
            </a:r>
            <a:br>
              <a:rPr lang="it-IT" sz="2800" dirty="0">
                <a:latin typeface="Consolas"/>
              </a:rPr>
            </a:br>
            <a:r>
              <a:rPr lang="it-IT" sz="2800" dirty="0">
                <a:latin typeface="Consolas"/>
              </a:rPr>
              <a:t>    </a:t>
            </a:r>
            <a:r>
              <a:rPr lang="it-IT" sz="2800" dirty="0" err="1">
                <a:latin typeface="Consolas"/>
              </a:rPr>
              <a:t>BookABatteryController</a:t>
            </a:r>
            <a:r>
              <a:rPr lang="it-IT" sz="2800" dirty="0">
                <a:latin typeface="Consolas"/>
              </a:rPr>
              <a:t>(</a:t>
            </a:r>
            <a:r>
              <a:rPr lang="it-IT" sz="2800" dirty="0" err="1">
                <a:latin typeface="Consolas"/>
              </a:rPr>
              <a:t>IBookingInfoRepository</a:t>
            </a:r>
            <a:r>
              <a:rPr lang="it-IT" sz="2800" dirty="0">
                <a:latin typeface="Consolas"/>
              </a:rPr>
              <a:t> </a:t>
            </a:r>
            <a:r>
              <a:rPr lang="it-IT" sz="2800" dirty="0" err="1">
                <a:latin typeface="Consolas"/>
              </a:rPr>
              <a:t>prenotazioniRepository</a:t>
            </a: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this</a:t>
            </a:r>
            <a:r>
              <a:rPr lang="it-IT" sz="2800" dirty="0" err="1">
                <a:latin typeface="Consolas"/>
              </a:rPr>
              <a:t>.prenotazioniRepository</a:t>
            </a:r>
            <a:r>
              <a:rPr lang="it-IT" sz="2800" dirty="0">
                <a:latin typeface="Consolas"/>
              </a:rPr>
              <a:t> = </a:t>
            </a:r>
            <a:r>
              <a:rPr lang="it-IT" sz="2800" dirty="0" err="1">
                <a:latin typeface="Consolas"/>
              </a:rPr>
              <a:t>prenotazioniRepository</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a:t>
            </a:r>
            <a:r>
              <a:rPr lang="it-IT" sz="2800" dirty="0" err="1">
                <a:latin typeface="Consolas"/>
              </a:rPr>
              <a:t>addBooking</a:t>
            </a:r>
            <a:r>
              <a:rPr lang="it-IT" sz="2800" dirty="0">
                <a:latin typeface="Consolas"/>
              </a:rPr>
              <a:t>/{stazione}/{batteria}/{citta}/{latitudine}/{longitudine}")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addBook</a:t>
            </a:r>
            <a:r>
              <a:rPr lang="it-IT" sz="2800" dirty="0">
                <a:latin typeface="Consolas"/>
              </a:rPr>
              <a:t>(@</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stazione,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batteria, </a:t>
            </a:r>
            <a:br>
              <a:rPr lang="it-IT" sz="2800" dirty="0">
                <a:latin typeface="Consolas"/>
              </a:rPr>
            </a:br>
            <a:r>
              <a:rPr lang="it-IT" sz="2800" dirty="0">
                <a:latin typeface="Consolas"/>
              </a:rPr>
              <a:t>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citta ,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latitudine, @</a:t>
            </a:r>
            <a:r>
              <a:rPr lang="it-IT" sz="2800" dirty="0" err="1">
                <a:latin typeface="Consolas"/>
              </a:rPr>
              <a:t>PathVariable</a:t>
            </a:r>
            <a:r>
              <a:rPr lang="it-IT" sz="2800" dirty="0">
                <a:latin typeface="Consolas"/>
              </a:rPr>
              <a:t> </a:t>
            </a:r>
            <a:r>
              <a:rPr lang="it-IT" sz="2800" dirty="0" err="1">
                <a:latin typeface="Consolas"/>
              </a:rPr>
              <a:t>String</a:t>
            </a:r>
            <a:r>
              <a:rPr lang="it-IT" sz="2800" dirty="0">
                <a:latin typeface="Consolas"/>
              </a:rPr>
              <a:t> longitudine) { </a:t>
            </a:r>
            <a:br>
              <a:rPr lang="it-IT" sz="2800" dirty="0">
                <a:latin typeface="Consolas"/>
              </a:rPr>
            </a:br>
            <a:r>
              <a:rPr lang="it-IT" sz="2800" dirty="0">
                <a:latin typeface="Consolas"/>
              </a:rPr>
              <a:t/>
            </a:r>
            <a:br>
              <a:rPr lang="it-IT" sz="2800" dirty="0">
                <a:latin typeface="Consolas"/>
              </a:rPr>
            </a:br>
            <a:r>
              <a:rPr lang="it-IT" sz="2800" dirty="0">
                <a:latin typeface="Consolas"/>
              </a:rPr>
              <a:t>Booking </a:t>
            </a:r>
            <a:r>
              <a:rPr lang="it-IT" sz="2800" dirty="0" err="1">
                <a:latin typeface="Consolas"/>
              </a:rPr>
              <a:t>prenotaBatteria</a:t>
            </a:r>
            <a:r>
              <a:rPr lang="it-IT" sz="2800" dirty="0">
                <a:latin typeface="Consolas"/>
              </a:rPr>
              <a:t> = </a:t>
            </a:r>
            <a:r>
              <a:rPr lang="it-IT" sz="2800" dirty="0">
                <a:solidFill>
                  <a:srgbClr val="0000FF"/>
                </a:solidFill>
                <a:latin typeface="Consolas"/>
              </a:rPr>
              <a:t>new</a:t>
            </a:r>
            <a:r>
              <a:rPr lang="it-IT" sz="2800" dirty="0">
                <a:latin typeface="Consolas"/>
              </a:rPr>
              <a:t> Booking(stazione + </a:t>
            </a:r>
            <a:r>
              <a:rPr lang="it-IT" sz="2800" dirty="0" err="1">
                <a:latin typeface="Consolas"/>
              </a:rPr>
              <a:t>batteria,stazione,citta,Double.valueOf</a:t>
            </a:r>
            <a:r>
              <a:rPr lang="it-IT" sz="2800" dirty="0">
                <a:latin typeface="Consolas"/>
              </a:rPr>
              <a:t>(latitudine),</a:t>
            </a:r>
            <a:r>
              <a:rPr lang="it-IT" sz="2800" dirty="0" err="1">
                <a:latin typeface="Consolas"/>
              </a:rPr>
              <a:t>Double.valueOf</a:t>
            </a:r>
            <a:r>
              <a:rPr lang="it-IT" sz="2800" dirty="0">
                <a:latin typeface="Consolas"/>
              </a:rPr>
              <a:t>(longitudine)); </a:t>
            </a:r>
            <a:br>
              <a:rPr lang="it-IT" sz="2800" dirty="0">
                <a:latin typeface="Consolas"/>
              </a:rPr>
            </a:br>
            <a:r>
              <a:rPr lang="it-IT" sz="2800" dirty="0">
                <a:latin typeface="Consolas"/>
              </a:rPr>
              <a:t/>
            </a:r>
            <a:br>
              <a:rPr lang="it-IT" sz="2800" dirty="0">
                <a:latin typeface="Consolas"/>
              </a:rPr>
            </a:br>
            <a:r>
              <a:rPr lang="it-IT" sz="2800" dirty="0" err="1">
                <a:latin typeface="Consolas"/>
              </a:rPr>
              <a:t>prenotazioniRepository.saveAndFlush</a:t>
            </a:r>
            <a:r>
              <a:rPr lang="it-IT" sz="2800" dirty="0">
                <a:latin typeface="Consolas"/>
              </a:rPr>
              <a:t>(</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prenotaBatteria</a:t>
            </a: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err="1">
                <a:latin typeface="Consolas"/>
              </a:rPr>
              <a:t>value</a:t>
            </a:r>
            <a:r>
              <a:rPr lang="it-IT" sz="2800" dirty="0">
                <a:latin typeface="Consolas"/>
              </a:rPr>
              <a:t>= "/list") </a:t>
            </a:r>
            <a:br>
              <a:rPr lang="it-IT" sz="2800" dirty="0">
                <a:latin typeface="Consolas"/>
              </a:rPr>
            </a:br>
            <a:r>
              <a:rPr lang="it-IT" sz="2800" dirty="0">
                <a:solidFill>
                  <a:srgbClr val="0000FF"/>
                </a:solidFill>
                <a:latin typeface="Consolas"/>
              </a:rPr>
              <a:t>public</a:t>
            </a:r>
            <a:r>
              <a:rPr lang="it-IT" sz="2800" dirty="0">
                <a:latin typeface="Consolas"/>
              </a:rPr>
              <a:t> List&lt;Booking&gt; </a:t>
            </a:r>
            <a:r>
              <a:rPr lang="it-IT" sz="2800" dirty="0" err="1">
                <a:latin typeface="Consolas"/>
              </a:rPr>
              <a:t>listaPrenotazioni</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err="1">
                <a:solidFill>
                  <a:srgbClr val="0000FF"/>
                </a:solidFill>
                <a:latin typeface="Consolas"/>
              </a:rPr>
              <a:t>return</a:t>
            </a:r>
            <a:r>
              <a:rPr lang="it-IT" sz="2800" dirty="0">
                <a:latin typeface="Consolas"/>
              </a:rPr>
              <a:t> </a:t>
            </a:r>
            <a:r>
              <a:rPr lang="it-IT" sz="2800" dirty="0" err="1">
                <a:latin typeface="Consolas"/>
              </a:rPr>
              <a:t>prenotazioniRepository.findAll</a:t>
            </a:r>
            <a:r>
              <a:rPr lang="it-IT" sz="2800" dirty="0">
                <a:latin typeface="Consolas"/>
              </a:rPr>
              <a:t>(); </a:t>
            </a:r>
            <a:br>
              <a:rPr lang="it-IT" sz="2800" dirty="0">
                <a:latin typeface="Consolas"/>
              </a:rPr>
            </a:br>
            <a:r>
              <a:rPr lang="it-IT" sz="2800" dirty="0">
                <a:latin typeface="Consolas"/>
              </a:rPr>
              <a:t>} </a:t>
            </a: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34816" y="1954181"/>
            <a:ext cx="7632848" cy="38559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48770529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206469"/>
          </a:xfrm>
        </p:spPr>
        <p:txBody>
          <a:bodyPr/>
          <a:lstStyle/>
          <a:p>
            <a:r>
              <a:rPr lang="it-IT" dirty="0" err="1" smtClean="0"/>
              <a:t>Binding</a:t>
            </a:r>
            <a:r>
              <a:rPr lang="it-IT" dirty="0" smtClean="0"/>
              <a:t> to data Services </a:t>
            </a:r>
            <a:endParaRPr lang="it-IT" dirty="0" smtClean="0"/>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512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42728" y="2681536"/>
            <a:ext cx="9597740"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CasellaDiTesto 3"/>
          <p:cNvSpPr txBox="1"/>
          <p:nvPr/>
        </p:nvSpPr>
        <p:spPr>
          <a:xfrm>
            <a:off x="742728" y="9390474"/>
            <a:ext cx="11233248" cy="2308324"/>
          </a:xfrm>
          <a:prstGeom prst="rect">
            <a:avLst/>
          </a:prstGeom>
          <a:noFill/>
        </p:spPr>
        <p:txBody>
          <a:bodyPr wrap="square" rtlCol="0">
            <a:spAutoFit/>
          </a:bodyPr>
          <a:lstStyle/>
          <a:p>
            <a:r>
              <a:rPr lang="it-IT" sz="2400" dirty="0" smtClean="0"/>
              <a:t>spring.datasource.url=</a:t>
            </a:r>
            <a:r>
              <a:rPr lang="it-IT" sz="2400" dirty="0" err="1" smtClean="0"/>
              <a:t>jdbc:mysql</a:t>
            </a:r>
            <a:r>
              <a:rPr lang="it-IT" sz="2400" dirty="0" smtClean="0"/>
              <a:t>://</a:t>
            </a:r>
            <a:r>
              <a:rPr lang="it-IT" sz="2400" u="sng" dirty="0" err="1" smtClean="0"/>
              <a:t>localhost</a:t>
            </a:r>
            <a:r>
              <a:rPr lang="it-IT" sz="2400" u="sng" dirty="0" smtClean="0"/>
              <a:t>/</a:t>
            </a:r>
            <a:r>
              <a:rPr lang="it-IT" sz="2400" u="sng" dirty="0" err="1" smtClean="0"/>
              <a:t>bookabattery_db_pws</a:t>
            </a:r>
            <a:endParaRPr lang="it-IT" sz="2400"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dirty="0" err="1" smtClean="0"/>
              <a:t>bab_USER</a:t>
            </a:r>
            <a:endParaRPr lang="it-IT" sz="2400" dirty="0" smtClean="0"/>
          </a:p>
          <a:p>
            <a:r>
              <a:rPr lang="it-IT" sz="2400" dirty="0" err="1" smtClean="0"/>
              <a:t>spring.datasource.password</a:t>
            </a:r>
            <a:r>
              <a:rPr lang="it-IT" sz="2400" dirty="0" smtClean="0"/>
              <a:t>=</a:t>
            </a:r>
            <a:r>
              <a:rPr lang="it-IT" sz="2400" dirty="0" err="1" smtClean="0"/>
              <a:t>bab_USER</a:t>
            </a:r>
            <a:endParaRPr lang="it-IT" sz="2400" dirty="0" smtClean="0"/>
          </a:p>
          <a:p>
            <a:r>
              <a:rPr lang="it-IT" sz="2400" dirty="0" err="1" smtClean="0"/>
              <a:t>spring.jpa.hibernate.ddl</a:t>
            </a:r>
            <a:r>
              <a:rPr lang="it-IT" sz="2400" dirty="0" smtClean="0"/>
              <a:t>-auto: none</a:t>
            </a:r>
          </a:p>
          <a:p>
            <a:r>
              <a:rPr lang="it-IT" sz="2400" dirty="0" err="1" smtClean="0"/>
              <a:t>spring.jpa.hibernate.show_sql</a:t>
            </a:r>
            <a:r>
              <a:rPr lang="it-IT" sz="2400" dirty="0" smtClean="0"/>
              <a:t>: </a:t>
            </a:r>
            <a:r>
              <a:rPr lang="it-IT" sz="2400" dirty="0" err="1" smtClean="0"/>
              <a:t>true</a:t>
            </a:r>
            <a:endParaRPr lang="it-IT" sz="2400" dirty="0"/>
          </a:p>
        </p:txBody>
      </p:sp>
      <p:sp>
        <p:nvSpPr>
          <p:cNvPr id="16" name="CasellaDiTesto 15"/>
          <p:cNvSpPr txBox="1"/>
          <p:nvPr/>
        </p:nvSpPr>
        <p:spPr>
          <a:xfrm>
            <a:off x="742728" y="6217940"/>
            <a:ext cx="23114568" cy="2739211"/>
          </a:xfrm>
          <a:prstGeom prst="rect">
            <a:avLst/>
          </a:prstGeom>
          <a:noFill/>
        </p:spPr>
        <p:txBody>
          <a:bodyPr wrap="square" rtlCol="0">
            <a:spAutoFit/>
          </a:bodyPr>
          <a:lstStyle/>
          <a:p>
            <a:r>
              <a:rPr lang="it-IT" sz="2400" dirty="0" smtClean="0"/>
              <a:t>spring.datasource.url=jdbc:h2:mem:db;DB_CLOSE_DELAY</a:t>
            </a:r>
            <a:r>
              <a:rPr lang="it-IT" sz="2400" dirty="0"/>
              <a:t>=-1;DB_CLOSE_ON_EXIT=FALSE;MODE=</a:t>
            </a:r>
            <a:r>
              <a:rPr lang="it-IT" sz="2400" dirty="0" err="1"/>
              <a:t>MySQL;INIT</a:t>
            </a:r>
            <a:r>
              <a:rPr lang="it-IT" sz="2400" dirty="0"/>
              <a:t>=CREATE 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dirty="0"/>
              <a:t>spring.h2.console.enabled=</a:t>
            </a:r>
            <a:r>
              <a:rPr lang="it-IT" sz="2400" dirty="0" err="1"/>
              <a:t>true</a:t>
            </a:r>
            <a:r>
              <a:rPr lang="it-IT" sz="2400" dirty="0"/>
              <a:t> //</a:t>
            </a:r>
            <a:r>
              <a:rPr lang="it-IT" sz="2400" dirty="0" err="1"/>
              <a:t>Enable</a:t>
            </a:r>
            <a:r>
              <a:rPr lang="it-IT" sz="2400" dirty="0"/>
              <a:t> the console.  </a:t>
            </a:r>
          </a:p>
          <a:p>
            <a:r>
              <a:rPr lang="it-IT" sz="2400" dirty="0"/>
              <a:t>spring.h2.console.path=/h2-console</a:t>
            </a: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46784" y="1457400"/>
            <a:ext cx="21223074" cy="10864513"/>
          </a:xfrm>
          <a:prstGeom prst="rect">
            <a:avLst/>
          </a:prstGeom>
          <a:noFill/>
        </p:spPr>
        <p:txBody>
          <a:bodyPr wrap="square" rtlCol="0">
            <a:spAutoFit/>
          </a:bodyPr>
          <a:lstStyle/>
          <a:p>
            <a:r>
              <a:rPr lang="it-IT" sz="2800" dirty="0">
                <a:latin typeface="Consolas"/>
              </a:rPr>
              <a:t> ____          _            __ _ _</a:t>
            </a:r>
          </a:p>
          <a:p>
            <a:r>
              <a:rPr lang="it-IT" sz="2800" dirty="0">
                <a:latin typeface="Consolas"/>
              </a:rPr>
              <a:t> /\\ / ___'_ __ _ _(_)_ __  __ _ \ \ \ \</a:t>
            </a:r>
          </a:p>
          <a:p>
            <a:r>
              <a:rPr lang="it-IT" sz="2800" dirty="0">
                <a:latin typeface="Consolas"/>
              </a:rPr>
              <a:t>( ( )\___ | '_ | '_| | '_ \/ _` | \ \ \ \</a:t>
            </a:r>
          </a:p>
          <a:p>
            <a:r>
              <a:rPr lang="it-IT" sz="2800" dirty="0">
                <a:latin typeface="Consolas"/>
              </a:rPr>
              <a:t> \\/  ___)| |_)| | | | | || (_| |  ) ) ) )</a:t>
            </a:r>
          </a:p>
          <a:p>
            <a:r>
              <a:rPr lang="it-IT" sz="2800" dirty="0">
                <a:latin typeface="Consolas"/>
              </a:rPr>
              <a:t>  '  |____| .__|_| |_|_| |_\__, | / / / /</a:t>
            </a:r>
          </a:p>
          <a:p>
            <a:r>
              <a:rPr lang="it-IT" sz="2800" dirty="0">
                <a:latin typeface="Consolas"/>
              </a:rPr>
              <a:t> =========|_|==============|___/=/_/_/_/</a:t>
            </a:r>
          </a:p>
          <a:p>
            <a:r>
              <a:rPr lang="it-IT" sz="2800" dirty="0">
                <a:latin typeface="Consolas"/>
              </a:rPr>
              <a:t> :: Spring </a:t>
            </a:r>
            <a:r>
              <a:rPr lang="it-IT" sz="2800" dirty="0" err="1">
                <a:latin typeface="Consolas"/>
              </a:rPr>
              <a:t>Boot</a:t>
            </a:r>
            <a:r>
              <a:rPr lang="it-IT" sz="2800" dirty="0">
                <a:latin typeface="Consolas"/>
              </a:rPr>
              <a:t> ::        (v1.3.0.RELEASE)</a:t>
            </a:r>
          </a:p>
          <a:p>
            <a:endParaRPr lang="it-IT" sz="2800" dirty="0">
              <a:latin typeface="Consolas"/>
            </a:endParaRPr>
          </a:p>
          <a:p>
            <a:r>
              <a:rPr lang="it-IT" sz="2800" dirty="0" err="1">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initialized</a:t>
            </a:r>
            <a:r>
              <a:rPr lang="it-IT" sz="2800" dirty="0">
                <a:latin typeface="Consolas"/>
              </a:rPr>
              <a:t> with </a:t>
            </a:r>
            <a:r>
              <a:rPr lang="it-IT" sz="2800" dirty="0" err="1">
                <a:latin typeface="Consolas"/>
              </a:rPr>
              <a:t>port</a:t>
            </a:r>
            <a:r>
              <a:rPr lang="it-IT" sz="2800" dirty="0">
                <a:latin typeface="Consolas"/>
              </a:rPr>
              <a:t>(s): 7111 (http)</a:t>
            </a:r>
          </a:p>
          <a:p>
            <a:r>
              <a:rPr lang="it-IT" sz="2800" dirty="0" err="1">
                <a:latin typeface="Consolas"/>
              </a:rPr>
              <a:t>StandardService</a:t>
            </a:r>
            <a:r>
              <a:rPr lang="it-IT" sz="2800" dirty="0">
                <a:latin typeface="Consolas"/>
              </a:rPr>
              <a:t>: </a:t>
            </a:r>
            <a:r>
              <a:rPr lang="it-IT" sz="2800" dirty="0" err="1">
                <a:latin typeface="Consolas"/>
              </a:rPr>
              <a:t>Starting</a:t>
            </a:r>
            <a:r>
              <a:rPr lang="it-IT" sz="2800" dirty="0">
                <a:latin typeface="Consolas"/>
              </a:rPr>
              <a:t> service </a:t>
            </a:r>
            <a:r>
              <a:rPr lang="it-IT" sz="2800" dirty="0" err="1">
                <a:latin typeface="Consolas"/>
              </a:rPr>
              <a:t>Tomcat</a:t>
            </a:r>
            <a:endParaRPr lang="it-IT" sz="2800" dirty="0">
              <a:latin typeface="Consolas"/>
            </a:endParaRPr>
          </a:p>
          <a:p>
            <a:r>
              <a:rPr lang="it-IT" sz="2800" dirty="0" err="1">
                <a:latin typeface="Consolas"/>
              </a:rPr>
              <a:t>StandardEngine</a:t>
            </a:r>
            <a:r>
              <a:rPr lang="it-IT" sz="2800" dirty="0">
                <a:latin typeface="Consolas"/>
              </a:rPr>
              <a:t>: </a:t>
            </a:r>
            <a:r>
              <a:rPr lang="it-IT" sz="2800" dirty="0" err="1">
                <a:latin typeface="Consolas"/>
              </a:rPr>
              <a:t>Starting</a:t>
            </a:r>
            <a:r>
              <a:rPr lang="it-IT" sz="2800" dirty="0">
                <a:latin typeface="Consolas"/>
              </a:rPr>
              <a:t> </a:t>
            </a:r>
            <a:r>
              <a:rPr lang="it-IT" sz="2800" dirty="0" err="1">
                <a:latin typeface="Consolas"/>
              </a:rPr>
              <a:t>Servlet</a:t>
            </a:r>
            <a:r>
              <a:rPr lang="it-IT" sz="2800" dirty="0">
                <a:latin typeface="Consolas"/>
              </a:rPr>
              <a:t> Engine: Apache </a:t>
            </a:r>
            <a:r>
              <a:rPr lang="it-IT" sz="2800" dirty="0" err="1">
                <a:latin typeface="Consolas"/>
              </a:rPr>
              <a:t>Tomcat</a:t>
            </a:r>
            <a:r>
              <a:rPr lang="it-IT" sz="2800" dirty="0">
                <a:latin typeface="Consolas"/>
              </a:rPr>
              <a:t>/8.0.28</a:t>
            </a:r>
          </a:p>
          <a:p>
            <a:endParaRPr lang="it-IT" sz="2800" dirty="0">
              <a:latin typeface="Consolas"/>
            </a:endParaRPr>
          </a:p>
          <a:p>
            <a:r>
              <a:rPr lang="it-IT" sz="2800" dirty="0" err="1">
                <a:latin typeface="Consolas"/>
              </a:rPr>
              <a:t>VersionPrinter</a:t>
            </a:r>
            <a:r>
              <a:rPr lang="it-IT" sz="2800" dirty="0">
                <a:latin typeface="Consolas"/>
              </a:rPr>
              <a:t>: </a:t>
            </a:r>
            <a:r>
              <a:rPr lang="it-IT" sz="2800" dirty="0" err="1">
                <a:latin typeface="Consolas"/>
              </a:rPr>
              <a:t>Flyway</a:t>
            </a:r>
            <a:r>
              <a:rPr lang="it-IT" sz="2800" dirty="0">
                <a:latin typeface="Consolas"/>
              </a:rPr>
              <a:t> 3.2.1 by </a:t>
            </a:r>
            <a:r>
              <a:rPr lang="it-IT" sz="2800" dirty="0" err="1">
                <a:latin typeface="Consolas"/>
              </a:rPr>
              <a:t>Boxfuse</a:t>
            </a:r>
            <a:endParaRPr lang="it-IT" sz="2800" dirty="0">
              <a:latin typeface="Consolas"/>
            </a:endParaRPr>
          </a:p>
          <a:p>
            <a:r>
              <a:rPr lang="it-IT" sz="2800" dirty="0" err="1">
                <a:latin typeface="Consolas"/>
              </a:rPr>
              <a:t>DbSupportFactory</a:t>
            </a:r>
            <a:r>
              <a:rPr lang="it-IT" sz="2800" dirty="0">
                <a:latin typeface="Consolas"/>
              </a:rPr>
              <a:t>: Database: </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a:latin typeface="Consolas"/>
              </a:rPr>
              <a:t> (</a:t>
            </a:r>
            <a:r>
              <a:rPr lang="it-IT" sz="2800" dirty="0" err="1">
                <a:latin typeface="Consolas"/>
              </a:rPr>
              <a:t>MySQL</a:t>
            </a:r>
            <a:r>
              <a:rPr lang="it-IT" sz="2800" dirty="0">
                <a:latin typeface="Consolas"/>
              </a:rPr>
              <a:t> 5.6)</a:t>
            </a:r>
          </a:p>
          <a:p>
            <a:r>
              <a:rPr lang="it-IT" sz="2800" dirty="0" err="1">
                <a:latin typeface="Consolas"/>
              </a:rPr>
              <a:t>DbValidate</a:t>
            </a:r>
            <a:r>
              <a:rPr lang="it-IT" sz="2800" dirty="0">
                <a:latin typeface="Consolas"/>
              </a:rPr>
              <a:t>: </a:t>
            </a:r>
            <a:r>
              <a:rPr lang="it-IT" sz="2800" dirty="0" err="1">
                <a:latin typeface="Consolas"/>
              </a:rPr>
              <a:t>Validated</a:t>
            </a:r>
            <a:r>
              <a:rPr lang="it-IT" sz="2800" dirty="0">
                <a:latin typeface="Consolas"/>
              </a:rPr>
              <a:t> 7 </a:t>
            </a:r>
            <a:r>
              <a:rPr lang="it-IT" sz="2800" dirty="0" err="1">
                <a:latin typeface="Consolas"/>
              </a:rPr>
              <a:t>migrations</a:t>
            </a:r>
            <a:r>
              <a:rPr lang="it-IT" sz="2800" dirty="0">
                <a:latin typeface="Consolas"/>
              </a:rPr>
              <a:t> (</a:t>
            </a:r>
            <a:r>
              <a:rPr lang="it-IT" sz="2800" dirty="0" err="1">
                <a:latin typeface="Consolas"/>
              </a:rPr>
              <a:t>execution</a:t>
            </a:r>
            <a:r>
              <a:rPr lang="it-IT" sz="2800" dirty="0">
                <a:latin typeface="Consolas"/>
              </a:rPr>
              <a:t> time 00:00.016s)</a:t>
            </a:r>
          </a:p>
          <a:p>
            <a:r>
              <a:rPr lang="it-IT" sz="2800" dirty="0" err="1">
                <a:latin typeface="Consolas"/>
              </a:rPr>
              <a:t>MetaDataTableImpl</a:t>
            </a:r>
            <a:r>
              <a:rPr lang="it-IT" sz="2800" dirty="0">
                <a:latin typeface="Consolas"/>
              </a:rPr>
              <a:t>: </a:t>
            </a:r>
            <a:r>
              <a:rPr lang="it-IT" sz="2800" dirty="0" err="1">
                <a:latin typeface="Consolas"/>
              </a:rPr>
              <a:t>Creating</a:t>
            </a:r>
            <a:r>
              <a:rPr lang="it-IT" sz="2800" dirty="0">
                <a:latin typeface="Consolas"/>
              </a:rPr>
              <a:t> </a:t>
            </a:r>
            <a:r>
              <a:rPr lang="it-IT" sz="2800" dirty="0" err="1">
                <a:latin typeface="Consolas"/>
              </a:rPr>
              <a:t>Metadata</a:t>
            </a:r>
            <a:r>
              <a:rPr lang="it-IT" sz="2800" dirty="0">
                <a:latin typeface="Consolas"/>
              </a:rPr>
              <a:t> </a:t>
            </a:r>
            <a:r>
              <a:rPr lang="it-IT" sz="2800" dirty="0" err="1">
                <a:latin typeface="Consolas"/>
              </a:rPr>
              <a:t>table</a:t>
            </a:r>
            <a:r>
              <a:rPr lang="it-IT" sz="2800" dirty="0">
                <a:latin typeface="Consolas"/>
              </a:rPr>
              <a:t>: `bookabattery_db_</a:t>
            </a:r>
            <a:r>
              <a:rPr lang="it-IT" sz="2800" dirty="0" err="1">
                <a:latin typeface="Consolas"/>
              </a:rPr>
              <a:t>pws</a:t>
            </a:r>
            <a:r>
              <a:rPr lang="it-IT" sz="2800" dirty="0">
                <a:latin typeface="Consolas"/>
              </a:rPr>
              <a:t>`.`</a:t>
            </a:r>
            <a:r>
              <a:rPr lang="it-IT" sz="2800" dirty="0" err="1">
                <a:latin typeface="Consolas"/>
              </a:rPr>
              <a:t>schema_version</a:t>
            </a:r>
            <a:r>
              <a:rPr lang="it-IT" sz="2800" dirty="0">
                <a:latin typeface="Consolas"/>
              </a:rPr>
              <a:t>`</a:t>
            </a:r>
          </a:p>
          <a:p>
            <a:r>
              <a:rPr lang="it-IT" sz="2800" dirty="0" err="1">
                <a:latin typeface="Consolas"/>
              </a:rPr>
              <a:t>DbMigrate</a:t>
            </a:r>
            <a:r>
              <a:rPr lang="it-IT" sz="2800" dirty="0">
                <a:latin typeface="Consolas"/>
              </a:rPr>
              <a:t>: </a:t>
            </a:r>
            <a:r>
              <a:rPr lang="it-IT" sz="2800" dirty="0" err="1">
                <a:latin typeface="Consolas"/>
              </a:rPr>
              <a:t>Current</a:t>
            </a:r>
            <a:r>
              <a:rPr lang="it-IT" sz="2800" dirty="0">
                <a:latin typeface="Consolas"/>
              </a:rPr>
              <a:t> version of schema `</a:t>
            </a:r>
            <a:r>
              <a:rPr lang="it-IT" sz="2800" dirty="0" err="1">
                <a:latin typeface="Consolas"/>
              </a:rPr>
              <a:t>bookabattery_db_pws</a:t>
            </a:r>
            <a:r>
              <a:rPr lang="it-IT" sz="2800" dirty="0">
                <a:latin typeface="Consolas"/>
              </a:rPr>
              <a:t>`: &lt;&lt; </a:t>
            </a:r>
            <a:r>
              <a:rPr lang="it-IT" sz="2800" dirty="0" err="1">
                <a:latin typeface="Consolas"/>
              </a:rPr>
              <a:t>Empty</a:t>
            </a:r>
            <a:r>
              <a:rPr lang="it-IT" sz="2800" dirty="0">
                <a:latin typeface="Consolas"/>
              </a:rPr>
              <a:t> Schema &gt;&gt;</a:t>
            </a: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1 - </a:t>
            </a:r>
            <a:r>
              <a:rPr lang="it-IT" sz="2800" dirty="0" err="1">
                <a:latin typeface="Consolas"/>
              </a:rPr>
              <a:t>usersDDL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2 - </a:t>
            </a:r>
            <a:r>
              <a:rPr lang="it-IT" sz="2800" dirty="0" err="1">
                <a:latin typeface="Consolas"/>
              </a:rPr>
              <a:t>batteryInventoryDDL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3 - </a:t>
            </a:r>
            <a:r>
              <a:rPr lang="it-IT" sz="2800" dirty="0" err="1">
                <a:latin typeface="Consolas"/>
              </a:rPr>
              <a:t>usersDML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4 - </a:t>
            </a:r>
            <a:r>
              <a:rPr lang="it-IT" sz="2800" dirty="0" err="1">
                <a:latin typeface="Consolas"/>
              </a:rPr>
              <a:t>batteryInventoryDML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5 - </a:t>
            </a:r>
            <a:r>
              <a:rPr lang="it-IT" sz="2800" dirty="0" err="1">
                <a:latin typeface="Consolas"/>
              </a:rPr>
              <a:t>stationAddressDDL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6 - </a:t>
            </a:r>
            <a:r>
              <a:rPr lang="it-IT" sz="2800" dirty="0" err="1">
                <a:latin typeface="Consolas"/>
              </a:rPr>
              <a:t>stationAddressDML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Migrating</a:t>
            </a:r>
            <a:r>
              <a:rPr lang="it-IT" sz="2800" dirty="0">
                <a:latin typeface="Consolas"/>
              </a:rPr>
              <a:t> schema `</a:t>
            </a:r>
            <a:r>
              <a:rPr lang="it-IT" sz="2800" dirty="0" err="1">
                <a:latin typeface="Consolas"/>
              </a:rPr>
              <a:t>bookabattery_db_pws</a:t>
            </a:r>
            <a:r>
              <a:rPr lang="it-IT" sz="2800" dirty="0">
                <a:latin typeface="Consolas"/>
              </a:rPr>
              <a:t>` to version 7 - </a:t>
            </a:r>
            <a:r>
              <a:rPr lang="it-IT" sz="2800" dirty="0" err="1">
                <a:latin typeface="Consolas"/>
              </a:rPr>
              <a:t>bookingInfoDDL</a:t>
            </a:r>
            <a:endParaRPr lang="it-IT" sz="2800" dirty="0">
              <a:latin typeface="Consolas"/>
            </a:endParaRPr>
          </a:p>
          <a:p>
            <a:r>
              <a:rPr lang="it-IT" sz="2800" dirty="0" err="1">
                <a:latin typeface="Consolas"/>
              </a:rPr>
              <a:t>DbMigrate</a:t>
            </a:r>
            <a:r>
              <a:rPr lang="it-IT" sz="2800" dirty="0">
                <a:latin typeface="Consolas"/>
              </a:rPr>
              <a:t>: </a:t>
            </a:r>
            <a:r>
              <a:rPr lang="it-IT" sz="2800" dirty="0" err="1">
                <a:latin typeface="Consolas"/>
              </a:rPr>
              <a:t>Successfully</a:t>
            </a:r>
            <a:r>
              <a:rPr lang="it-IT" sz="2800" dirty="0">
                <a:latin typeface="Consolas"/>
              </a:rPr>
              <a:t> </a:t>
            </a:r>
            <a:r>
              <a:rPr lang="it-IT" sz="2800" dirty="0" err="1">
                <a:latin typeface="Consolas"/>
              </a:rPr>
              <a:t>applied</a:t>
            </a:r>
            <a:r>
              <a:rPr lang="it-IT" sz="2800" dirty="0">
                <a:latin typeface="Consolas"/>
              </a:rPr>
              <a:t> 7 </a:t>
            </a:r>
            <a:r>
              <a:rPr lang="it-IT" sz="2800" dirty="0" err="1">
                <a:latin typeface="Consolas"/>
              </a:rPr>
              <a:t>migrations</a:t>
            </a:r>
            <a:r>
              <a:rPr lang="it-IT" sz="2800" dirty="0">
                <a:latin typeface="Consolas"/>
              </a:rPr>
              <a:t> to schema `</a:t>
            </a:r>
            <a:r>
              <a:rPr lang="it-IT" sz="2800" dirty="0" err="1">
                <a:latin typeface="Consolas"/>
              </a:rPr>
              <a:t>bookabattery_db_pws</a:t>
            </a:r>
            <a:r>
              <a:rPr lang="it-IT" sz="2800" dirty="0">
                <a:latin typeface="Consolas"/>
              </a:rPr>
              <a:t>` (</a:t>
            </a:r>
            <a:r>
              <a:rPr lang="it-IT" sz="2800" dirty="0" err="1">
                <a:latin typeface="Consolas"/>
              </a:rPr>
              <a:t>execution</a:t>
            </a:r>
            <a:r>
              <a:rPr lang="it-IT" sz="2800" dirty="0">
                <a:latin typeface="Consolas"/>
              </a:rPr>
              <a:t> time 00:03.278s).</a:t>
            </a:r>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5055022"/>
            <a:ext cx="31323480" cy="3970318"/>
          </a:xfrm>
          <a:prstGeom prst="rect">
            <a:avLst/>
          </a:prstGeom>
          <a:noFill/>
        </p:spPr>
        <p:txBody>
          <a:bodyPr wrap="square" rtlCol="0">
            <a:spAutoFit/>
          </a:bodyPr>
          <a:lstStyle/>
          <a:p>
            <a:r>
              <a:rPr lang="it-IT" sz="2800" dirty="0" err="1">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bookABattery</a:t>
            </a:r>
            <a:r>
              <a:rPr lang="it-IT" sz="2800" dirty="0">
                <a:latin typeface="Consolas"/>
              </a:rPr>
              <a:t>/list]}"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err="1">
                <a:latin typeface="Consolas"/>
              </a:rPr>
              <a:t>bookABattery</a:t>
            </a:r>
            <a:r>
              <a:rPr lang="it-IT" sz="2800" dirty="0">
                <a:latin typeface="Consolas"/>
              </a:rPr>
              <a:t>/</a:t>
            </a:r>
            <a:r>
              <a:rPr lang="it-IT" sz="2800" dirty="0" err="1">
                <a:latin typeface="Consolas"/>
              </a:rPr>
              <a:t>addBooking</a:t>
            </a:r>
            <a:r>
              <a:rPr lang="it-IT" sz="2800" dirty="0" smtClean="0">
                <a:latin typeface="Consolas"/>
              </a:rPr>
              <a:t>/</a:t>
            </a:r>
            <a:r>
              <a:rPr lang="it-IT" sz="2800" dirty="0">
                <a:latin typeface="Consolas"/>
              </a:rPr>
              <a:t>	</a:t>
            </a:r>
            <a:r>
              <a:rPr lang="it-IT" sz="2800" dirty="0" smtClean="0">
                <a:latin typeface="Consolas"/>
              </a:rPr>
              <a:t>{</a:t>
            </a:r>
            <a:r>
              <a:rPr lang="it-IT" sz="2800" dirty="0">
                <a:latin typeface="Consolas"/>
              </a:rPr>
              <a:t>stazione}/{batteria}/{citta}/{latitudine}/{longitudine</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stationAddresses</a:t>
            </a:r>
            <a:r>
              <a:rPr lang="it-IT" sz="2800" dirty="0">
                <a:latin typeface="Consolas"/>
              </a:rPr>
              <a:t>],</a:t>
            </a:r>
            <a:r>
              <a:rPr lang="it-IT" sz="2800" dirty="0" err="1">
                <a:latin typeface="Consolas"/>
              </a:rPr>
              <a:t>methods</a:t>
            </a:r>
            <a:r>
              <a:rPr lang="it-IT" sz="2800" dirty="0">
                <a:latin typeface="Consolas"/>
              </a:rPr>
              <a:t>=[GET]}" </a:t>
            </a:r>
            <a:r>
              <a:rPr lang="it-IT" sz="2800" dirty="0" smtClean="0">
                <a:latin typeface="Consolas"/>
              </a:rPr>
              <a:t>….</a:t>
            </a:r>
            <a:endParaRPr lang="it-IT" sz="2800" dirty="0">
              <a:latin typeface="Consolas"/>
            </a:endParaRPr>
          </a:p>
          <a:p>
            <a:endParaRPr lang="it-IT" sz="2800" dirty="0" smtClean="0">
              <a:latin typeface="Consolas"/>
            </a:endParaRPr>
          </a:p>
          <a:p>
            <a:r>
              <a:rPr lang="it-IT" sz="2800" dirty="0" err="1" smtClean="0">
                <a:latin typeface="Consolas"/>
              </a:rPr>
              <a:t>RequestMappingHandlerMapping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findNearestStation</a:t>
            </a:r>
            <a:r>
              <a:rPr lang="it-IT" sz="2800" dirty="0">
                <a:latin typeface="Consolas"/>
              </a:rPr>
              <a:t>/{latitudine}/{longitudine}/{distanza}],</a:t>
            </a:r>
            <a:r>
              <a:rPr lang="it-IT" sz="2800" dirty="0" err="1">
                <a:latin typeface="Consolas"/>
              </a:rPr>
              <a:t>methods</a:t>
            </a:r>
            <a:r>
              <a:rPr lang="it-IT" sz="2800" dirty="0">
                <a:latin typeface="Consolas"/>
              </a:rPr>
              <a:t>=[GET]}" </a:t>
            </a:r>
            <a:r>
              <a:rPr lang="it-IT" sz="2800" dirty="0" smtClean="0">
                <a:latin typeface="Consolas"/>
              </a:rPr>
              <a:t>…..</a:t>
            </a:r>
            <a:endParaRPr lang="it-IT" sz="2800" dirty="0" smtClean="0">
              <a:latin typeface="Consolas"/>
            </a:endParaRPr>
          </a:p>
          <a:p>
            <a:endParaRPr lang="it-IT" sz="2800" dirty="0">
              <a:latin typeface="Consolas"/>
            </a:endParaRP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16701913" y="5993904"/>
            <a:ext cx="14310766" cy="1206469"/>
          </a:xfrm>
        </p:spPr>
        <p:txBody>
          <a:bodyPr/>
          <a:lstStyle/>
          <a:p>
            <a:r>
              <a:rPr lang="it-IT" dirty="0" smtClean="0"/>
              <a:t>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477119"/>
            <a:ext cx="20810312" cy="10864513"/>
          </a:xfrm>
          <a:prstGeom prst="rect">
            <a:avLst/>
          </a:prstGeom>
          <a:noFill/>
        </p:spPr>
        <p:txBody>
          <a:bodyPr wrap="square" rtlCol="0">
            <a:spAutoFit/>
          </a:bodyPr>
          <a:lstStyle/>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"{[/trace || /</a:t>
            </a:r>
            <a:r>
              <a:rPr lang="it-IT" sz="2800" dirty="0" err="1" smtClean="0">
                <a:latin typeface="Consolas"/>
              </a:rPr>
              <a:t>trace.json</a:t>
            </a:r>
            <a:endParaRPr lang="it-IT" sz="2800" dirty="0" smtClean="0">
              <a:latin typeface="Consolas"/>
            </a:endParaRP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flyway</a:t>
            </a:r>
            <a:r>
              <a:rPr lang="it-IT" sz="2800" dirty="0">
                <a:latin typeface="Consolas"/>
              </a:rPr>
              <a:t> || /</a:t>
            </a:r>
            <a:r>
              <a:rPr lang="it-IT" sz="2800" dirty="0" err="1" smtClean="0">
                <a:latin typeface="Consolas"/>
              </a:rPr>
              <a:t>flyway.json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mappings</a:t>
            </a:r>
            <a:r>
              <a:rPr lang="it-IT" sz="2800" dirty="0">
                <a:latin typeface="Consolas"/>
              </a:rPr>
              <a:t> || /</a:t>
            </a:r>
            <a:r>
              <a:rPr lang="it-IT" sz="2800" dirty="0" err="1" smtClean="0">
                <a:latin typeface="Consolas"/>
              </a:rPr>
              <a:t>mappings.json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metrics</a:t>
            </a:r>
            <a:r>
              <a:rPr lang="it-IT" sz="2800" dirty="0">
                <a:latin typeface="Consolas"/>
              </a:rPr>
              <a:t> || /</a:t>
            </a:r>
            <a:r>
              <a:rPr lang="it-IT" sz="2800" dirty="0" err="1" smtClean="0">
                <a:latin typeface="Consolas"/>
              </a:rPr>
              <a:t>metrics.json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beans</a:t>
            </a:r>
            <a:r>
              <a:rPr lang="it-IT" sz="2800" dirty="0">
                <a:latin typeface="Consolas"/>
              </a:rPr>
              <a:t> || /</a:t>
            </a:r>
            <a:r>
              <a:rPr lang="it-IT" sz="2800" dirty="0" err="1" smtClean="0">
                <a:latin typeface="Consolas"/>
              </a:rPr>
              <a:t>beans.json</a:t>
            </a:r>
            <a:r>
              <a:rPr lang="it-IT" sz="2800" dirty="0" smtClean="0">
                <a:latin typeface="Consolas"/>
              </a:rPr>
              <a:t> </a:t>
            </a:r>
          </a:p>
          <a:p>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health</a:t>
            </a:r>
            <a:r>
              <a:rPr lang="it-IT" sz="2800" dirty="0">
                <a:latin typeface="Consolas"/>
              </a:rPr>
              <a:t> || /</a:t>
            </a:r>
            <a:r>
              <a:rPr lang="it-IT" sz="2800" dirty="0" err="1" smtClean="0">
                <a:latin typeface="Consolas"/>
              </a:rPr>
              <a:t>health.json</a:t>
            </a:r>
            <a:r>
              <a:rPr lang="it-IT" sz="2800" dirty="0" smtClean="0">
                <a:latin typeface="Consolas"/>
              </a:rPr>
              <a:t> </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env</a:t>
            </a:r>
            <a:r>
              <a:rPr lang="it-IT" sz="2800" dirty="0">
                <a:latin typeface="Consolas"/>
              </a:rPr>
              <a:t> || /</a:t>
            </a:r>
            <a:r>
              <a:rPr lang="it-IT" sz="2800" dirty="0" err="1">
                <a:latin typeface="Consolas"/>
              </a:rPr>
              <a:t>env.json</a:t>
            </a:r>
            <a:r>
              <a:rPr lang="it-IT" sz="2800" dirty="0" smtClean="0">
                <a:latin typeface="Consolas"/>
              </a:rPr>
              <a:t>]</a:t>
            </a:r>
          </a:p>
          <a:p>
            <a:endParaRPr lang="it-IT" sz="2800" dirty="0">
              <a:latin typeface="Consolas"/>
            </a:endParaRPr>
          </a:p>
          <a:p>
            <a:r>
              <a:rPr lang="it-IT" sz="2800" dirty="0" err="1" smtClean="0">
                <a:latin typeface="Consolas"/>
              </a:rPr>
              <a:t>EndpointHandlerMapping</a:t>
            </a:r>
            <a:r>
              <a:rPr lang="it-IT" sz="2800" dirty="0">
                <a:latin typeface="Consolas"/>
              </a:rPr>
              <a:t>: </a:t>
            </a:r>
            <a:r>
              <a:rPr lang="it-IT" sz="2800" dirty="0" err="1">
                <a:latin typeface="Consolas"/>
              </a:rPr>
              <a:t>Mapped</a:t>
            </a:r>
            <a:r>
              <a:rPr lang="it-IT" sz="2800" dirty="0">
                <a:latin typeface="Consolas"/>
              </a:rPr>
              <a:t> "{[/</a:t>
            </a:r>
            <a:r>
              <a:rPr lang="it-IT" sz="2800" dirty="0" err="1">
                <a:latin typeface="Consolas"/>
              </a:rPr>
              <a:t>autoconfig</a:t>
            </a:r>
            <a:r>
              <a:rPr lang="it-IT" sz="2800" dirty="0">
                <a:latin typeface="Consolas"/>
              </a:rPr>
              <a:t> || /</a:t>
            </a:r>
            <a:r>
              <a:rPr lang="it-IT" sz="2800" dirty="0" err="1" smtClean="0">
                <a:latin typeface="Consolas"/>
              </a:rPr>
              <a:t>autoconfig.json</a:t>
            </a:r>
            <a:endParaRPr lang="it-IT" sz="2800" dirty="0" smtClean="0">
              <a:latin typeface="Consolas"/>
            </a:endParaRPr>
          </a:p>
          <a:p>
            <a:r>
              <a:rPr lang="it-IT" sz="2800" dirty="0" smtClean="0">
                <a:latin typeface="Consolas"/>
              </a:rPr>
              <a:t> </a:t>
            </a:r>
            <a:endParaRPr lang="it-IT" sz="2800" dirty="0">
              <a:latin typeface="Consolas"/>
            </a:endParaRPr>
          </a:p>
          <a:p>
            <a:r>
              <a:rPr lang="it-IT" sz="2800" dirty="0" err="1">
                <a:latin typeface="Consolas"/>
              </a:rPr>
              <a:t>EndpointHandlerMapping</a:t>
            </a:r>
            <a:r>
              <a:rPr lang="it-IT" sz="2800" dirty="0">
                <a:latin typeface="Consolas"/>
              </a:rPr>
              <a:t>: </a:t>
            </a:r>
            <a:r>
              <a:rPr lang="it-IT" sz="2800" dirty="0" err="1">
                <a:latin typeface="Consolas"/>
              </a:rPr>
              <a:t>Mapped</a:t>
            </a:r>
            <a:r>
              <a:rPr lang="it-IT" sz="2800" dirty="0">
                <a:latin typeface="Consolas"/>
              </a:rPr>
              <a:t> "{[/info || /</a:t>
            </a:r>
            <a:r>
              <a:rPr lang="it-IT" sz="2800" dirty="0" err="1" smtClean="0">
                <a:latin typeface="Consolas"/>
              </a:rPr>
              <a:t>info.json</a:t>
            </a:r>
            <a:r>
              <a:rPr lang="it-IT" sz="2800" dirty="0" smtClean="0">
                <a:latin typeface="Consolas"/>
              </a:rPr>
              <a:t> </a:t>
            </a:r>
          </a:p>
          <a:p>
            <a:endParaRPr lang="it-IT" sz="2800" dirty="0">
              <a:latin typeface="Consolas"/>
            </a:endParaRPr>
          </a:p>
          <a:p>
            <a:r>
              <a:rPr lang="it-IT" sz="2800" dirty="0" err="1" smtClean="0">
                <a:latin typeface="Consolas"/>
              </a:rPr>
              <a:t>TomcatEmbeddedServletContainer</a:t>
            </a:r>
            <a:r>
              <a:rPr lang="it-IT" sz="2800" dirty="0">
                <a:latin typeface="Consolas"/>
              </a:rPr>
              <a:t>: </a:t>
            </a:r>
            <a:r>
              <a:rPr lang="it-IT" sz="2800" dirty="0" err="1">
                <a:latin typeface="Consolas"/>
              </a:rPr>
              <a:t>Tomcat</a:t>
            </a:r>
            <a:r>
              <a:rPr lang="it-IT" sz="2800" dirty="0">
                <a:latin typeface="Consolas"/>
              </a:rPr>
              <a:t> </a:t>
            </a:r>
            <a:r>
              <a:rPr lang="it-IT" sz="2800" dirty="0" err="1">
                <a:latin typeface="Consolas"/>
              </a:rPr>
              <a:t>started</a:t>
            </a:r>
            <a:r>
              <a:rPr lang="it-IT" sz="2800" dirty="0">
                <a:latin typeface="Consolas"/>
              </a:rPr>
              <a:t> on </a:t>
            </a:r>
            <a:r>
              <a:rPr lang="it-IT" sz="2800" dirty="0" err="1">
                <a:latin typeface="Consolas"/>
              </a:rPr>
              <a:t>port</a:t>
            </a:r>
            <a:r>
              <a:rPr lang="it-IT" sz="2800" dirty="0">
                <a:latin typeface="Consolas"/>
              </a:rPr>
              <a:t>(s): 7111 (http)</a:t>
            </a:r>
          </a:p>
          <a:p>
            <a:endParaRPr lang="it-IT" sz="2800" dirty="0">
              <a:latin typeface="Consolas"/>
            </a:endParaRPr>
          </a:p>
          <a:p>
            <a:r>
              <a:rPr lang="it-IT" sz="2800" dirty="0" smtClean="0">
                <a:latin typeface="Consolas"/>
              </a:rPr>
              <a:t>  </a:t>
            </a:r>
            <a:r>
              <a:rPr lang="it-IT" sz="2800" dirty="0" smtClean="0">
                <a:latin typeface="Consolas"/>
              </a:rPr>
              <a:t>	</a:t>
            </a:r>
            <a:r>
              <a:rPr lang="it-IT" sz="2800" dirty="0" err="1" smtClean="0">
                <a:latin typeface="Consolas"/>
              </a:rPr>
              <a:t>cloud.services.mySqlBackingServices.connection.jdbcurl</a:t>
            </a:r>
            <a:r>
              <a:rPr lang="it-IT" sz="2800" dirty="0" smtClean="0">
                <a:latin typeface="Consolas"/>
              </a:rPr>
              <a:t> </a:t>
            </a:r>
            <a:r>
              <a:rPr lang="it-IT" sz="2800" dirty="0">
                <a:latin typeface="Consolas"/>
              </a:rPr>
              <a:t>JDBC URL= </a:t>
            </a:r>
            <a:r>
              <a:rPr lang="it-IT" sz="2800" dirty="0" smtClean="0">
                <a:latin typeface="Consolas"/>
              </a:rPr>
              <a:t>NOT IN A CLOUD ENV</a:t>
            </a:r>
            <a:endParaRPr lang="it-IT" sz="2800" dirty="0">
              <a:latin typeface="Consolas"/>
            </a:endParaRPr>
          </a:p>
          <a:p>
            <a:endParaRPr lang="it-IT" sz="2800" dirty="0">
              <a:latin typeface="Consolas"/>
            </a:endParaRPr>
          </a:p>
          <a:p>
            <a:r>
              <a:rPr lang="it-IT" sz="2800" dirty="0">
                <a:latin typeface="Consolas"/>
              </a:rPr>
              <a:t> </a:t>
            </a:r>
            <a:r>
              <a:rPr lang="it-IT" sz="2800" dirty="0" smtClean="0">
                <a:latin typeface="Consolas"/>
              </a:rPr>
              <a:t>	DATASOURCE </a:t>
            </a:r>
            <a:r>
              <a:rPr lang="it-IT" sz="2800" dirty="0">
                <a:latin typeface="Consolas"/>
              </a:rPr>
              <a:t>URL=</a:t>
            </a:r>
            <a:r>
              <a:rPr lang="it-IT" sz="2800" dirty="0" err="1">
                <a:latin typeface="Consolas"/>
              </a:rPr>
              <a:t>jdbc:mysql</a:t>
            </a:r>
            <a:r>
              <a:rPr lang="it-IT" sz="2800" dirty="0">
                <a:latin typeface="Consolas"/>
              </a:rPr>
              <a:t>://</a:t>
            </a:r>
            <a:r>
              <a:rPr lang="it-IT" sz="2800" dirty="0" err="1">
                <a:latin typeface="Consolas"/>
              </a:rPr>
              <a:t>localhost</a:t>
            </a:r>
            <a:r>
              <a:rPr lang="it-IT" sz="2800" dirty="0">
                <a:latin typeface="Consolas"/>
              </a:rPr>
              <a:t>/</a:t>
            </a:r>
            <a:r>
              <a:rPr lang="it-IT" sz="2800" dirty="0" err="1">
                <a:latin typeface="Consolas"/>
              </a:rPr>
              <a:t>bookabattery_db_pws</a:t>
            </a:r>
            <a:r>
              <a:rPr lang="it-IT" sz="2800" dirty="0" smtClean="0">
                <a:latin typeface="Consolas"/>
              </a:rPr>
              <a:t>.</a:t>
            </a:r>
            <a:endParaRPr lang="it-IT" sz="2800" dirty="0">
              <a:latin typeface="Consolas"/>
            </a:endParaRPr>
          </a:p>
          <a:p>
            <a:endParaRPr lang="it-IT" sz="2800" dirty="0">
              <a:latin typeface="Consolas"/>
            </a:endParaRPr>
          </a:p>
          <a:p>
            <a:r>
              <a:rPr lang="it-IT" sz="2800" dirty="0" smtClean="0">
                <a:latin typeface="Consolas"/>
              </a:rPr>
              <a:t>INFO </a:t>
            </a:r>
            <a:r>
              <a:rPr lang="it-IT" sz="2800" dirty="0">
                <a:latin typeface="Consolas"/>
              </a:rPr>
              <a:t>[</a:t>
            </a:r>
            <a:r>
              <a:rPr lang="it-IT" sz="2800" dirty="0" err="1">
                <a:latin typeface="Consolas"/>
              </a:rPr>
              <a:t>main</a:t>
            </a:r>
            <a:r>
              <a:rPr lang="it-IT" sz="2800" dirty="0">
                <a:latin typeface="Consolas"/>
              </a:rPr>
              <a:t>] --- Application: </a:t>
            </a:r>
            <a:r>
              <a:rPr lang="it-IT" sz="2800" dirty="0" err="1">
                <a:latin typeface="Consolas"/>
              </a:rPr>
              <a:t>Started</a:t>
            </a:r>
            <a:r>
              <a:rPr lang="it-IT" sz="2800" dirty="0">
                <a:latin typeface="Consolas"/>
              </a:rPr>
              <a:t> Application in 12.083 </a:t>
            </a:r>
            <a:r>
              <a:rPr lang="it-IT" sz="2800" dirty="0" err="1">
                <a:latin typeface="Consolas"/>
              </a:rPr>
              <a:t>seconds</a:t>
            </a:r>
            <a:r>
              <a:rPr lang="it-IT" sz="2800" dirty="0">
                <a:latin typeface="Consolas"/>
              </a:rPr>
              <a:t> (JVM </a:t>
            </a:r>
            <a:r>
              <a:rPr lang="it-IT" sz="2800" dirty="0" err="1">
                <a:latin typeface="Consolas"/>
              </a:rPr>
              <a:t>running</a:t>
            </a:r>
            <a:r>
              <a:rPr lang="it-IT" sz="2800" dirty="0">
                <a:latin typeface="Consolas"/>
              </a:rPr>
              <a:t> for 16.066)</a:t>
            </a:r>
          </a:p>
        </p:txBody>
      </p:sp>
      <p:sp>
        <p:nvSpPr>
          <p:cNvPr id="9" name="Freccia in giù 8"/>
          <p:cNvSpPr/>
          <p:nvPr/>
        </p:nvSpPr>
        <p:spPr bwMode="auto">
          <a:xfrm rot="5400000">
            <a:off x="9044255" y="857325"/>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Freccia in giù 9"/>
          <p:cNvSpPr/>
          <p:nvPr/>
        </p:nvSpPr>
        <p:spPr bwMode="auto">
          <a:xfrm rot="5400000">
            <a:off x="14736309" y="8493577"/>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Freccia in giù 10"/>
          <p:cNvSpPr/>
          <p:nvPr/>
        </p:nvSpPr>
        <p:spPr bwMode="auto">
          <a:xfrm rot="5400000">
            <a:off x="18310340" y="9364484"/>
            <a:ext cx="870906" cy="177621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3012134767"/>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new way to containerize applications that is becomingly increasingly popular. It allows you to</a:t>
            </a:r>
          </a:p>
          <a:p>
            <a:pPr marL="0" indent="0">
              <a:buNone/>
            </a:pPr>
            <a:r>
              <a:rPr lang="en-US" sz="2800" dirty="0"/>
              <a:t>package a microservice in a standardized portable format that’s independent of the technology used to</a:t>
            </a:r>
          </a:p>
          <a:p>
            <a:pPr marL="0" indent="0">
              <a:buNone/>
            </a:pPr>
            <a:r>
              <a:rPr lang="en-US" sz="2800" dirty="0"/>
              <a:t>implement the service. At runtime it provides a high degree of isolation between different services. However,</a:t>
            </a:r>
          </a:p>
          <a:p>
            <a:pPr marL="0" indent="0">
              <a:buNone/>
            </a:pPr>
            <a:r>
              <a:rPr lang="en-US" sz="2800" dirty="0"/>
              <a:t>unlike virtual machines, </a:t>
            </a:r>
            <a:r>
              <a:rPr lang="en-US" sz="2800" dirty="0" err="1"/>
              <a:t>Docker</a:t>
            </a:r>
            <a:r>
              <a:rPr lang="en-US" sz="2800" dirty="0"/>
              <a:t> containers are extremely lightweight and as a result can be built and started</a:t>
            </a:r>
          </a:p>
          <a:p>
            <a:pPr marL="0" indent="0">
              <a:buNone/>
            </a:pPr>
            <a:r>
              <a:rPr lang="en-US" sz="2800" dirty="0"/>
              <a:t>extremely quickly. A 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endParaRPr lang="en-US" sz="2800" dirty="0"/>
          </a:p>
          <a:p>
            <a:pPr marL="0" indent="0">
              <a:buNone/>
            </a:pPr>
            <a:r>
              <a:rPr lang="en-US" sz="2800" dirty="0" err="1"/>
              <a:t>Docker</a:t>
            </a:r>
            <a:r>
              <a:rPr lang="en-US" sz="2800" dirty="0"/>
              <a:t> 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Some clouds also have added</a:t>
            </a:r>
          </a:p>
          <a:p>
            <a:pPr marL="0" indent="0">
              <a:buNone/>
            </a:pPr>
            <a:r>
              <a:rPr lang="en-US" sz="2800" dirty="0"/>
              <a:t>extra support for </a:t>
            </a:r>
            <a:r>
              <a:rPr lang="en-US" sz="2800" dirty="0" err="1"/>
              <a:t>Docker</a:t>
            </a:r>
            <a:r>
              <a:rPr lang="en-US" sz="2800" dirty="0"/>
              <a:t>. For example, not only can you run </a:t>
            </a:r>
            <a:r>
              <a:rPr lang="en-US" sz="2800" dirty="0" err="1"/>
              <a:t>Docker</a:t>
            </a:r>
            <a:r>
              <a:rPr lang="en-US" sz="2800" dirty="0"/>
              <a:t> inside your EC2 instances but you can also</a:t>
            </a:r>
          </a:p>
          <a:p>
            <a:pPr marL="0" indent="0">
              <a:buNone/>
            </a:pPr>
            <a:r>
              <a:rPr lang="en-US" sz="2800" dirty="0"/>
              <a:t>use Elastic Beanstalk to run </a:t>
            </a:r>
            <a:r>
              <a:rPr lang="en-US" sz="2800" dirty="0" err="1"/>
              <a:t>Docker</a:t>
            </a:r>
            <a:r>
              <a:rPr lang="en-US" sz="2800" dirty="0"/>
              <a:t> containers. Amazon also recently announced the Amazon EC2 Container</a:t>
            </a:r>
          </a:p>
          <a:p>
            <a:pPr marL="0" indent="0">
              <a:buNone/>
            </a:pPr>
            <a:r>
              <a:rPr lang="en-US" sz="2800" dirty="0"/>
              <a:t>Service, which is a hosted </a:t>
            </a:r>
            <a:r>
              <a:rPr lang="en-US" sz="2800" dirty="0" err="1"/>
              <a:t>Docker</a:t>
            </a:r>
            <a:r>
              <a:rPr lang="en-US" sz="2800" dirty="0"/>
              <a:t> container management service. Google Cloud also has support for </a:t>
            </a:r>
            <a:r>
              <a:rPr lang="en-US" sz="2800" dirty="0" err="1"/>
              <a:t>Docker</a:t>
            </a:r>
            <a:r>
              <a:rPr lang="en-US" sz="2800" dirty="0"/>
              <a:t>.</a:t>
            </a:r>
          </a:p>
          <a:p>
            <a:pPr marL="0" indent="0">
              <a:buNone/>
            </a:pPr>
            <a:endParaRPr lang="en-US" sz="2800" dirty="0" smtClean="0"/>
          </a:p>
          <a:p>
            <a:pPr marL="0" indent="0">
              <a:buNone/>
            </a:pPr>
            <a:r>
              <a:rPr lang="en-US" sz="2800" dirty="0" smtClean="0"/>
              <a:t>The </a:t>
            </a:r>
            <a:r>
              <a:rPr lang="en-US" sz="2800" dirty="0"/>
              <a:t>two main </a:t>
            </a:r>
            <a:r>
              <a:rPr lang="en-US" sz="2800" dirty="0" err="1"/>
              <a:t>Docker</a:t>
            </a:r>
            <a:r>
              <a:rPr lang="en-US" sz="2800" dirty="0"/>
              <a:t> concepts are image, which is a portable application packaging format, and container,</a:t>
            </a:r>
          </a:p>
          <a:p>
            <a:pPr marL="0" indent="0">
              <a:buNone/>
            </a:pPr>
            <a:r>
              <a:rPr lang="en-US" sz="2800" dirty="0"/>
              <a:t>which is a running image and consists of one or more sandboxed processes.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 It’s analogous to an</a:t>
            </a:r>
          </a:p>
          <a:p>
            <a:pPr marL="0" indent="0" algn="just">
              <a:buNone/>
            </a:pPr>
            <a:r>
              <a:rPr lang="en-US" sz="2400" dirty="0"/>
              <a:t>AWS EC2 AMI. An image is self-contained and will run on any </a:t>
            </a:r>
            <a:r>
              <a:rPr lang="en-US" sz="2400" dirty="0" err="1"/>
              <a:t>Docker</a:t>
            </a:r>
            <a:r>
              <a:rPr lang="en-US" sz="2400" dirty="0"/>
              <a:t> installation. You can create an image</a:t>
            </a:r>
          </a:p>
          <a:p>
            <a:pPr marL="0" indent="0" algn="just">
              <a:buNone/>
            </a:pPr>
            <a:r>
              <a:rPr lang="en-US" sz="2400" dirty="0"/>
              <a:t>from 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For example, to create an image</a:t>
            </a:r>
          </a:p>
          <a:p>
            <a:pPr marL="0" indent="0" algn="just">
              <a:buNone/>
            </a:pPr>
            <a:r>
              <a:rPr lang="en-US" sz="2400" dirty="0"/>
              <a:t>containing 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dirty="0"/>
              <a:t>In many ways, building a </a:t>
            </a:r>
            <a:r>
              <a:rPr lang="en-US" sz="2400" dirty="0" err="1"/>
              <a:t>Docker</a:t>
            </a:r>
            <a:r>
              <a:rPr lang="en-US" sz="2400" dirty="0"/>
              <a:t> image is similar to building an AMI. However, while an AMI is a blob of bits,</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An 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First it enables of sharing of layers between images, which</a:t>
            </a:r>
          </a:p>
          <a:p>
            <a:pPr marL="0" indent="0" algn="just">
              <a:buNone/>
            </a:pPr>
            <a:r>
              <a:rPr lang="en-US" sz="2400" dirty="0"/>
              <a:t>means that </a:t>
            </a:r>
            <a:r>
              <a:rPr lang="en-US" sz="2400" dirty="0" err="1"/>
              <a:t>Docker</a:t>
            </a:r>
            <a:r>
              <a:rPr lang="en-US" sz="2400" dirty="0"/>
              <a:t> does not need to move an entire image over the network. Only those layers that don’t exist</a:t>
            </a:r>
          </a:p>
          <a:p>
            <a:pPr marL="0" indent="0" algn="just">
              <a:buNone/>
            </a:pPr>
            <a:r>
              <a:rPr lang="en-US" sz="2400" dirty="0"/>
              <a:t>on the destination machine need to be copied, which usually results in a dramatic speedup. Another important</a:t>
            </a:r>
          </a:p>
          <a:p>
            <a:pPr marL="0" indent="0" algn="just">
              <a:buNone/>
            </a:pPr>
            <a:r>
              <a:rPr lang="en-US" sz="2400" dirty="0"/>
              <a:t>benefit 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reuses</a:t>
            </a:r>
          </a:p>
          <a:p>
            <a:pPr marL="0" indent="0" algn="just">
              <a:buNone/>
            </a:pPr>
            <a:r>
              <a:rPr lang="en-US" sz="2400" dirty="0"/>
              <a:t>the 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Segnaposto contenuto 3"/>
          <p:cNvSpPr>
            <a:spLocks noGrp="1"/>
          </p:cNvSpPr>
          <p:nvPr>
            <p:ph idx="1"/>
          </p:nvPr>
        </p:nvSpPr>
        <p:spPr/>
        <p:txBody>
          <a:bodyPr/>
          <a:lstStyle/>
          <a:p>
            <a:r>
              <a:rPr lang="it-IT" dirty="0">
                <a:hlinkClick r:id="rId3"/>
              </a:rPr>
              <a:t>https://docs.docker.com/engine/understanding-docker</a:t>
            </a:r>
            <a:r>
              <a:rPr lang="it-IT" dirty="0" smtClean="0">
                <a:hlinkClick r:id="rId3"/>
              </a:rPr>
              <a:t>/</a:t>
            </a:r>
            <a:endParaRPr lang="it-IT" dirty="0" smtClean="0"/>
          </a:p>
          <a:p>
            <a:endParaRPr lang="it-IT" dirty="0"/>
          </a:p>
          <a:p>
            <a:endParaRPr lang="it-IT" dirty="0"/>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03568" y="5345832"/>
            <a:ext cx="8482069" cy="93610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a:t>INTEGRATION </a:t>
              </a:r>
              <a:r>
                <a:rPr lang="it-IT" sz="2400" dirty="0" smtClean="0"/>
                <a:t>MANAGER</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DOCKERHUB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2067388"/>
            <a:chOff x="8696325" y="3723812"/>
            <a:chExt cx="6203926" cy="2067388"/>
          </a:xfrm>
        </p:grpSpPr>
        <p:sp>
          <p:nvSpPr>
            <p:cNvPr id="11269" name="Rettangolo 106"/>
            <p:cNvSpPr>
              <a:spLocks noChangeArrowheads="1"/>
            </p:cNvSpPr>
            <p:nvPr/>
          </p:nvSpPr>
          <p:spPr bwMode="auto">
            <a:xfrm>
              <a:off x="8696325" y="4693244"/>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7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27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2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128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128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6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28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112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70" grpId="0" animBg="1"/>
      <p:bldP spid="11281" grpId="0" animBg="1"/>
      <p:bldP spid="11285" grpId="0" animBg="1"/>
      <p:bldP spid="11268" grpId="0" animBg="1"/>
      <p:bldP spid="7" grpId="0" animBg="1"/>
      <p:bldP spid="67" grpId="0" animBg="1"/>
      <p:bldP spid="69" grpId="0" animBg="1"/>
      <p:bldP spid="70"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It 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endParaRPr lang="it-IT" sz="2400" dirty="0"/>
            </a:p>
          </p:txBody>
        </p:sp>
        <p:cxnSp>
          <p:nvCxnSpPr>
            <p:cNvPr id="76" name="Connettore 2 75"/>
            <p:cNvCxnSpPr>
              <a:stCxn id="12335" idx="2"/>
            </p:cNvCxnSpPr>
            <p:nvPr/>
          </p:nvCxnSpPr>
          <p:spPr bwMode="auto">
            <a:xfrm>
              <a:off x="17992210"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a:t>
            </a:r>
            <a:r>
              <a:rPr lang="it-IT" dirty="0" smtClean="0"/>
              <a:t>DEFINITION</a:t>
            </a:r>
          </a:p>
          <a:p>
            <a:r>
              <a:rPr lang="en-US" dirty="0"/>
              <a:t>The Eureka is described by Netflix as</a:t>
            </a:r>
            <a:endParaRPr lang="it-IT" dirty="0"/>
          </a:p>
          <a:p>
            <a:pPr marL="0" indent="0">
              <a:buNone/>
            </a:pPr>
            <a:r>
              <a:rPr lang="en-US" dirty="0"/>
              <a:t>a REST based service that is primarily used in the AWS cloud for locating services for the purpose of load balancing and failover of middle-tier servers. We call this service, the Eureka Server. Eureka also comes with a Java-based client </a:t>
            </a:r>
            <a:r>
              <a:rPr lang="en-US" dirty="0" err="1"/>
              <a:t>component,the</a:t>
            </a:r>
            <a:r>
              <a:rPr lang="en-US" dirty="0"/>
              <a:t> Eureka Client, which makes interactions with the service much easier. The client also has a built-in load balancer that does basic round-robin load balancing.</a:t>
            </a:r>
            <a:endParaRPr lang="it-IT" dirty="0"/>
          </a:p>
          <a:p>
            <a:pPr marL="0" indent="0">
              <a:buNone/>
            </a:pPr>
            <a:r>
              <a:rPr lang="en-US" dirty="0"/>
              <a:t>So basically, Eureka is a register, that will know where which one of our services lives, how many instances of they are up (or down) and how to access them.</a:t>
            </a:r>
            <a:endParaRPr lang="it-IT" dirty="0"/>
          </a:p>
          <a:p>
            <a:pPr marL="0" indent="0">
              <a:buNone/>
            </a:pPr>
            <a:r>
              <a:rPr lang="en-US" dirty="0"/>
              <a:t>Thanks to Spring, all the complexity to get a Eureka server up and running was wrapped inside useful libraries that we'll be using in this series.</a:t>
            </a:r>
            <a:endParaRPr lang="it-IT" dirty="0"/>
          </a:p>
          <a:p>
            <a:endParaRPr lang="it-IT" dirty="0"/>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Discovery</a:t>
            </a:r>
            <a:r>
              <a:rPr lang="it-IT" dirty="0" smtClean="0"/>
              <a:t> Services: Eureka</a:t>
            </a:r>
            <a:endParaRPr lang="it-IT" dirty="0"/>
          </a:p>
        </p:txBody>
      </p:sp>
      <p:sp>
        <p:nvSpPr>
          <p:cNvPr id="3" name="Segnaposto contenuto 2"/>
          <p:cNvSpPr>
            <a:spLocks noGrp="1"/>
          </p:cNvSpPr>
          <p:nvPr>
            <p:ph idx="1"/>
          </p:nvPr>
        </p:nvSpPr>
        <p:spPr>
          <a:xfrm>
            <a:off x="617539" y="1676400"/>
            <a:ext cx="8118078" cy="10668000"/>
          </a:xfrm>
        </p:spPr>
        <p:txBody>
          <a:bodyPr/>
          <a:lstStyle/>
          <a:p>
            <a:pPr marL="0" indent="0" eaLnBrk="1" fontAlgn="t" hangingPunct="1">
              <a:buNone/>
            </a:pPr>
            <a:endParaRPr lang="it-IT" dirty="0"/>
          </a:p>
          <a:p>
            <a:pPr eaLnBrk="1" fontAlgn="t" hangingPunct="1"/>
            <a:r>
              <a:rPr lang="it-IT" dirty="0"/>
              <a:t>NETFLIX </a:t>
            </a:r>
            <a:r>
              <a:rPr lang="it-IT" dirty="0" smtClean="0"/>
              <a:t>EUREKA: </a:t>
            </a:r>
            <a:r>
              <a:rPr lang="it-IT" dirty="0" err="1" smtClean="0"/>
              <a:t>how</a:t>
            </a:r>
            <a:r>
              <a:rPr lang="it-IT" dirty="0" smtClean="0"/>
              <a:t> </a:t>
            </a:r>
            <a:r>
              <a:rPr lang="it-IT" dirty="0" err="1" smtClean="0"/>
              <a:t>it</a:t>
            </a:r>
            <a:r>
              <a:rPr lang="it-IT" dirty="0" smtClean="0"/>
              <a:t> </a:t>
            </a:r>
            <a:r>
              <a:rPr lang="it-IT" dirty="0" err="1" smtClean="0"/>
              <a:t>works</a:t>
            </a:r>
            <a:endParaRPr lang="it-IT" dirty="0" smtClean="0"/>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95656" y="2393504"/>
            <a:ext cx="14473608" cy="108552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Business </a:t>
            </a:r>
            <a:r>
              <a:rPr lang="it-IT" dirty="0" err="1" smtClean="0"/>
              <a:t>context</a:t>
            </a:r>
            <a:r>
              <a:rPr lang="it-IT" dirty="0" smtClean="0"/>
              <a:t> </a:t>
            </a:r>
            <a:r>
              <a:rPr lang="it-IT" dirty="0" smtClean="0"/>
              <a:t>	 </a:t>
            </a:r>
            <a:endParaRPr lang="it-IT" dirty="0"/>
          </a:p>
        </p:txBody>
      </p:sp>
      <p:sp>
        <p:nvSpPr>
          <p:cNvPr id="3" name="Segnaposto contenuto 2"/>
          <p:cNvSpPr>
            <a:spLocks noGrp="1"/>
          </p:cNvSpPr>
          <p:nvPr>
            <p:ph idx="1"/>
          </p:nvPr>
        </p:nvSpPr>
        <p:spPr/>
        <p:txBody>
          <a:bodyPr/>
          <a:lstStyle/>
          <a:p>
            <a:r>
              <a:rPr lang="en-US" dirty="0" smtClean="0"/>
              <a:t>……</a:t>
            </a:r>
            <a:endParaRPr lang="it-IT" dirty="0"/>
          </a:p>
        </p:txBody>
      </p:sp>
    </p:spTree>
    <p:extLst>
      <p:ext uri="{BB962C8B-B14F-4D97-AF65-F5344CB8AC3E}">
        <p14:creationId xmlns:p14="http://schemas.microsoft.com/office/powerpoint/2010/main" val="652723381"/>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29807" y="1827104"/>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 name="Immagine 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930872" y="4823472"/>
            <a:ext cx="11521280" cy="8640960"/>
          </a:xfrm>
          <a:prstGeom prst="rect">
            <a:avLst/>
          </a:prstGeom>
        </p:spPr>
      </p:pic>
    </p:spTree>
    <p:extLst>
      <p:ext uri="{BB962C8B-B14F-4D97-AF65-F5344CB8AC3E}">
        <p14:creationId xmlns:p14="http://schemas.microsoft.com/office/powerpoint/2010/main" val="353999533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each morning program the expected battery changes that will reasonably occur during a day. By means of a mobile application (web application) he will book one or more fresh batteries 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Services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a:t>
            </a:r>
            <a:r>
              <a:rPr lang="it-IT" sz="2800" dirty="0" smtClean="0"/>
              <a:t>and </a:t>
            </a:r>
            <a:r>
              <a:rPr lang="it-IT" sz="2800" dirty="0" err="1" smtClean="0"/>
              <a:t>specilized</a:t>
            </a:r>
            <a:r>
              <a:rPr lang="it-IT" sz="2800" dirty="0" smtClean="0"/>
              <a:t> data </a:t>
            </a:r>
            <a:r>
              <a:rPr lang="it-IT" sz="2800" dirty="0" err="1" smtClean="0"/>
              <a:t>store</a:t>
            </a:r>
            <a:r>
              <a:rPr lang="it-IT" sz="2800" dirty="0" smtClean="0"/>
              <a:t>  (</a:t>
            </a:r>
            <a:r>
              <a:rPr lang="it-IT" sz="2800" dirty="0" err="1" smtClean="0"/>
              <a:t>Mysql</a:t>
            </a:r>
            <a:r>
              <a:rPr lang="it-IT" sz="2800" dirty="0" smtClean="0"/>
              <a:t> – </a:t>
            </a:r>
            <a:r>
              <a:rPr lang="it-IT" sz="2800" dirty="0" err="1" smtClean="0"/>
              <a:t>mongo</a:t>
            </a:r>
            <a:r>
              <a:rPr lang="it-IT" sz="2800" dirty="0" smtClean="0"/>
              <a:t> - </a:t>
            </a:r>
            <a:r>
              <a:rPr lang="it-IT" sz="2800" dirty="0" err="1" smtClean="0"/>
              <a:t>ect</a:t>
            </a:r>
            <a:r>
              <a:rPr lang="it-IT" sz="2800" dirty="0" smtClean="0"/>
              <a:t>)</a:t>
            </a:r>
            <a:endParaRPr lang="it-IT" dirty="0" smtClean="0"/>
          </a:p>
          <a:p>
            <a:pPr lvl="1" eaLnBrk="1" hangingPunct="1"/>
            <a:r>
              <a:rPr lang="it-IT" sz="2800" b="1" dirty="0" smtClean="0"/>
              <a:t>System management</a:t>
            </a:r>
            <a:r>
              <a:rPr lang="it-IT" sz="2800" b="1" dirty="0"/>
              <a:t>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4392</TotalTime>
  <Pages>0</Pages>
  <Words>3755</Words>
  <Characters>0</Characters>
  <Application>Microsoft Office PowerPoint</Application>
  <PresentationFormat>Personalizzato</PresentationFormat>
  <Lines>0</Lines>
  <Paragraphs>762</Paragraphs>
  <Slides>69</Slides>
  <Notes>0</Notes>
  <HiddenSlides>0</HiddenSlides>
  <MMClips>0</MMClips>
  <ScaleCrop>false</ScaleCrop>
  <HeadingPairs>
    <vt:vector size="4" baseType="variant">
      <vt:variant>
        <vt:lpstr>Tema</vt:lpstr>
      </vt:variant>
      <vt:variant>
        <vt:i4>4</vt:i4>
      </vt:variant>
      <vt:variant>
        <vt:lpstr>Titoli diapositive</vt:lpstr>
      </vt:variant>
      <vt:variant>
        <vt:i4>69</vt:i4>
      </vt:variant>
    </vt:vector>
  </HeadingPairs>
  <TitlesOfParts>
    <vt:vector size="73"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   </vt:lpstr>
      <vt:lpstr>Business context</vt:lpstr>
      <vt:lpstr>Requirements</vt:lpstr>
      <vt:lpstr>Requirements</vt:lpstr>
      <vt:lpstr>Requirements</vt:lpstr>
      <vt:lpstr>Requirements fullfilment: Microservices Design Pattern</vt:lpstr>
      <vt:lpstr>Microservices: implementing the «Database per Service» pattern</vt:lpstr>
      <vt:lpstr>Microservices: implementing the «Database per Service» pattern</vt:lpstr>
      <vt:lpstr>Microservices: implementing the «Database per Service» pattern</vt:lpstr>
      <vt:lpstr>Presentazione standard di PowerPoint</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Presentazione standard di PowerPoint</vt:lpstr>
      <vt:lpstr>INTEGRATION TEST</vt:lpstr>
      <vt:lpstr>Docker</vt:lpstr>
      <vt:lpstr>Docker</vt:lpstr>
      <vt:lpstr>QUALITY ASSURANCE</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Wiring Microservice: Discovery Service</vt:lpstr>
      <vt:lpstr>Discovery Services: Eureka</vt:lpstr>
      <vt:lpstr>Wiring Microservice: Discovery Service</vt:lpstr>
      <vt:lpstr>Presentazione standard di PowerPoint</vt:lpstr>
      <vt:lpstr>Microservice: Load Balancing</vt:lpstr>
      <vt:lpstr>Load balancing: system landscape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3volv-04</cp:lastModifiedBy>
  <cp:revision>420</cp:revision>
  <dcterms:modified xsi:type="dcterms:W3CDTF">2016-09-18T09:58:02Z</dcterms:modified>
</cp:coreProperties>
</file>